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5272" r:id="rId2"/>
  </p:sldMasterIdLst>
  <p:notesMasterIdLst>
    <p:notesMasterId r:id="rId17"/>
  </p:notesMasterIdLst>
  <p:handoutMasterIdLst>
    <p:handoutMasterId r:id="rId18"/>
  </p:handoutMasterIdLst>
  <p:sldIdLst>
    <p:sldId id="760" r:id="rId3"/>
    <p:sldId id="794" r:id="rId4"/>
    <p:sldId id="815" r:id="rId5"/>
    <p:sldId id="816" r:id="rId6"/>
    <p:sldId id="798" r:id="rId7"/>
    <p:sldId id="808" r:id="rId8"/>
    <p:sldId id="809" r:id="rId9"/>
    <p:sldId id="811" r:id="rId10"/>
    <p:sldId id="812" r:id="rId11"/>
    <p:sldId id="813" r:id="rId12"/>
    <p:sldId id="814" r:id="rId13"/>
    <p:sldId id="810" r:id="rId14"/>
    <p:sldId id="817" r:id="rId15"/>
    <p:sldId id="804" r:id="rId16"/>
  </p:sldIdLst>
  <p:sldSz cx="9144000" cy="6858000" type="letter"/>
  <p:notesSz cx="7010400" cy="92964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extLst>
    <p:ext uri="{521415D9-36F7-43E2-AB2F-B90AF26B5E84}">
      <p14:sectionLst xmlns:p14="http://schemas.microsoft.com/office/powerpoint/2010/main">
        <p14:section name="Default Section" id="{2214C93D-BAEB-4E11-8074-78E7282EE870}">
          <p14:sldIdLst>
            <p14:sldId id="760"/>
            <p14:sldId id="794"/>
            <p14:sldId id="815"/>
            <p14:sldId id="816"/>
            <p14:sldId id="798"/>
            <p14:sldId id="808"/>
            <p14:sldId id="809"/>
            <p14:sldId id="811"/>
            <p14:sldId id="812"/>
            <p14:sldId id="813"/>
            <p14:sldId id="814"/>
            <p14:sldId id="810"/>
            <p14:sldId id="817"/>
            <p14:sldId id="804"/>
          </p14:sldIdLst>
        </p14:section>
      </p14:sectionLst>
    </p:ext>
    <p:ext uri="{EFAFB233-063F-42B5-8137-9DF3F51BA10A}">
      <p15:sldGuideLst xmlns:p15="http://schemas.microsoft.com/office/powerpoint/2012/main">
        <p15:guide id="1" orient="horz" pos="2160">
          <p15:clr>
            <a:srgbClr val="A4A3A4"/>
          </p15:clr>
        </p15:guide>
        <p15:guide id="2" pos="345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eilly, Heather" initials="HR" lastIdx="17" clrIdx="0"/>
  <p:cmAuthor id="1" name="Key, Jacqueline" initials="JK" lastIdx="2" clrIdx="1"/>
  <p:cmAuthor id="2" name="Taylor, Michael C" initials="MT" lastIdx="7" clrIdx="2"/>
  <p:cmAuthor id="3" name="Wan, Tiffany" initials="TW" lastIdx="27" clrIdx="3"/>
  <p:cmAuthor id="4" name="Logan, Craig" initials="CL" lastIdx="11" clrIdx="4"/>
  <p:cmAuthor id="5" name="justin.stekervetz" initials="JS" lastIdx="5" clrIdx="5"/>
  <p:cmAuthor id="6" name="Akshai Prakash" initials="" lastIdx="0" clrIdx="6"/>
  <p:cmAuthor id="7" name="Lancos, Allison Marie" initials="AL" lastIdx="5" clrIdx="7"/>
  <p:cmAuthor id="8" name="Vainshtein, Natalia" initials="NV" lastIdx="41" clrIdx="8"/>
  <p:cmAuthor id="9" name="Ritter, Eric" initials="ER" lastIdx="6" clrIdx="9"/>
  <p:cmAuthor id="10" name="Cross, Oniel" initials="OC" lastIdx="5" clrIdx="10"/>
  <p:cmAuthor id="11" name="Kuban, Sara A." initials="SK" lastIdx="4" clrIdx="11">
    <p:extLst/>
  </p:cmAuthor>
  <p:cmAuthor id="12" name="Nisco, Derek" initials="ND" lastIdx="2" clrIdx="12">
    <p:extLst/>
  </p:cmAuthor>
  <p:cmAuthor id="13" name="Dan Croft" initials="" lastIdx="1" clrIdx="1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FB4BE"/>
    <a:srgbClr val="B36F3C"/>
    <a:srgbClr val="00506F"/>
    <a:srgbClr val="007678"/>
    <a:srgbClr val="0085BB"/>
    <a:srgbClr val="949C9D"/>
    <a:srgbClr val="686868"/>
    <a:srgbClr val="595959"/>
    <a:srgbClr val="FFB64B"/>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autoAdjust="0"/>
    <p:restoredTop sz="95784" autoAdjust="0"/>
  </p:normalViewPr>
  <p:slideViewPr>
    <p:cSldViewPr>
      <p:cViewPr varScale="1">
        <p:scale>
          <a:sx n="112" d="100"/>
          <a:sy n="112" d="100"/>
        </p:scale>
        <p:origin x="1448" y="184"/>
      </p:cViewPr>
      <p:guideLst>
        <p:guide orient="horz" pos="2160"/>
        <p:guide pos="3456"/>
      </p:guideLst>
    </p:cSldViewPr>
  </p:slideViewPr>
  <p:outlineViewPr>
    <p:cViewPr>
      <p:scale>
        <a:sx n="33" d="100"/>
        <a:sy n="33" d="100"/>
      </p:scale>
      <p:origin x="0" y="-562"/>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2" d="100"/>
          <a:sy n="52" d="100"/>
        </p:scale>
        <p:origin x="-2892" y="-10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microsoft.com/office/2015/10/relationships/revisionInfo" Target="revisionInfo.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950468-812E-4A45-B89F-5F78C5913111}" type="doc">
      <dgm:prSet loTypeId="urn:microsoft.com/office/officeart/2011/layout/CircleProcess" loCatId="process" qsTypeId="urn:microsoft.com/office/officeart/2005/8/quickstyle/simple1" qsCatId="simple" csTypeId="urn:microsoft.com/office/officeart/2005/8/colors/accent0_2" csCatId="mainScheme" phldr="1"/>
      <dgm:spPr/>
    </dgm:pt>
    <dgm:pt modelId="{82CDAA15-C3AB-4ACF-A0E2-F342A82D83F3}">
      <dgm:prSet phldrT="[Text]"/>
      <dgm:spPr/>
      <dgm:t>
        <a:bodyPr/>
        <a:lstStyle/>
        <a:p>
          <a:r>
            <a:rPr lang="en-US" dirty="0"/>
            <a:t>Canada</a:t>
          </a:r>
        </a:p>
      </dgm:t>
    </dgm:pt>
    <dgm:pt modelId="{9D9F5297-0F6F-475D-9E04-9287F80AB4A6}" type="parTrans" cxnId="{0693894F-26E9-40F9-81AB-E157877AA7D6}">
      <dgm:prSet/>
      <dgm:spPr/>
      <dgm:t>
        <a:bodyPr/>
        <a:lstStyle/>
        <a:p>
          <a:endParaRPr lang="en-US"/>
        </a:p>
      </dgm:t>
    </dgm:pt>
    <dgm:pt modelId="{24286E32-47E4-406C-B245-7F8E0E5220E6}" type="sibTrans" cxnId="{0693894F-26E9-40F9-81AB-E157877AA7D6}">
      <dgm:prSet/>
      <dgm:spPr/>
      <dgm:t>
        <a:bodyPr/>
        <a:lstStyle/>
        <a:p>
          <a:endParaRPr lang="en-US"/>
        </a:p>
      </dgm:t>
    </dgm:pt>
    <dgm:pt modelId="{339EA936-A52F-497B-86B4-712D0D323669}">
      <dgm:prSet phldrT="[Text]"/>
      <dgm:spPr/>
      <dgm:t>
        <a:bodyPr/>
        <a:lstStyle/>
        <a:p>
          <a:r>
            <a:rPr lang="en-US" dirty="0"/>
            <a:t>Structures</a:t>
          </a:r>
        </a:p>
      </dgm:t>
    </dgm:pt>
    <dgm:pt modelId="{E91F24A9-2DC0-4FD8-957E-D837A8FAF719}" type="parTrans" cxnId="{D18906F6-484B-465C-B0F6-029D214B651C}">
      <dgm:prSet/>
      <dgm:spPr/>
      <dgm:t>
        <a:bodyPr/>
        <a:lstStyle/>
        <a:p>
          <a:endParaRPr lang="en-US"/>
        </a:p>
      </dgm:t>
    </dgm:pt>
    <dgm:pt modelId="{972D30F4-FF3C-44AC-85EF-C5DC8424AD66}" type="sibTrans" cxnId="{D18906F6-484B-465C-B0F6-029D214B651C}">
      <dgm:prSet/>
      <dgm:spPr/>
      <dgm:t>
        <a:bodyPr/>
        <a:lstStyle/>
        <a:p>
          <a:endParaRPr lang="en-US"/>
        </a:p>
      </dgm:t>
    </dgm:pt>
    <dgm:pt modelId="{971DFBCF-42EC-4489-B35E-846D426DC2F1}">
      <dgm:prSet phldrT="[Text]"/>
      <dgm:spPr/>
      <dgm:t>
        <a:bodyPr/>
        <a:lstStyle/>
        <a:p>
          <a:r>
            <a:rPr lang="en-US" dirty="0"/>
            <a:t>Mapping</a:t>
          </a:r>
        </a:p>
      </dgm:t>
    </dgm:pt>
    <dgm:pt modelId="{D26E2CC6-CB34-4F35-89F1-9D111ADAA987}" type="parTrans" cxnId="{1D599B94-3445-4D88-9B97-2ECF978951A6}">
      <dgm:prSet/>
      <dgm:spPr/>
      <dgm:t>
        <a:bodyPr/>
        <a:lstStyle/>
        <a:p>
          <a:endParaRPr lang="en-US"/>
        </a:p>
      </dgm:t>
    </dgm:pt>
    <dgm:pt modelId="{DAA1300B-A4F8-4A7F-8B43-B1FA8C7E4789}" type="sibTrans" cxnId="{1D599B94-3445-4D88-9B97-2ECF978951A6}">
      <dgm:prSet/>
      <dgm:spPr/>
      <dgm:t>
        <a:bodyPr/>
        <a:lstStyle/>
        <a:p>
          <a:endParaRPr lang="en-US"/>
        </a:p>
      </dgm:t>
    </dgm:pt>
    <dgm:pt modelId="{70D07A89-71EA-43FD-B0C6-2CC5A98F1009}" type="pres">
      <dgm:prSet presAssocID="{EB950468-812E-4A45-B89F-5F78C5913111}" presName="Name0" presStyleCnt="0">
        <dgm:presLayoutVars>
          <dgm:chMax val="11"/>
          <dgm:chPref val="11"/>
          <dgm:dir/>
          <dgm:resizeHandles/>
        </dgm:presLayoutVars>
      </dgm:prSet>
      <dgm:spPr/>
    </dgm:pt>
    <dgm:pt modelId="{D3F29F4F-BB79-4ACC-B1B2-4B77F7EE1914}" type="pres">
      <dgm:prSet presAssocID="{971DFBCF-42EC-4489-B35E-846D426DC2F1}" presName="Accent3" presStyleCnt="0"/>
      <dgm:spPr/>
    </dgm:pt>
    <dgm:pt modelId="{1EEE69E7-A764-4326-93FE-EBABDB618FE8}" type="pres">
      <dgm:prSet presAssocID="{971DFBCF-42EC-4489-B35E-846D426DC2F1}" presName="Accent" presStyleLbl="node1" presStyleIdx="0" presStyleCnt="3"/>
      <dgm:spPr/>
    </dgm:pt>
    <dgm:pt modelId="{E822D7E9-CC09-4FEB-A327-2D5EFB985147}" type="pres">
      <dgm:prSet presAssocID="{971DFBCF-42EC-4489-B35E-846D426DC2F1}" presName="ParentBackground3" presStyleCnt="0"/>
      <dgm:spPr/>
    </dgm:pt>
    <dgm:pt modelId="{361174D7-6C24-40C1-A9B3-E161173D0B7C}" type="pres">
      <dgm:prSet presAssocID="{971DFBCF-42EC-4489-B35E-846D426DC2F1}" presName="ParentBackground" presStyleLbl="fgAcc1" presStyleIdx="0" presStyleCnt="3"/>
      <dgm:spPr/>
      <dgm:t>
        <a:bodyPr/>
        <a:lstStyle/>
        <a:p>
          <a:endParaRPr lang="en-US"/>
        </a:p>
      </dgm:t>
    </dgm:pt>
    <dgm:pt modelId="{FD7D42CF-68D1-45E8-B63D-C681A555B7C4}" type="pres">
      <dgm:prSet presAssocID="{971DFBCF-42EC-4489-B35E-846D426DC2F1}" presName="Parent3" presStyleLbl="revTx" presStyleIdx="0" presStyleCnt="0">
        <dgm:presLayoutVars>
          <dgm:chMax val="1"/>
          <dgm:chPref val="1"/>
          <dgm:bulletEnabled val="1"/>
        </dgm:presLayoutVars>
      </dgm:prSet>
      <dgm:spPr/>
      <dgm:t>
        <a:bodyPr/>
        <a:lstStyle/>
        <a:p>
          <a:endParaRPr lang="en-US"/>
        </a:p>
      </dgm:t>
    </dgm:pt>
    <dgm:pt modelId="{1603CC8C-E00A-45A6-85E9-4AF33FBA4F8F}" type="pres">
      <dgm:prSet presAssocID="{339EA936-A52F-497B-86B4-712D0D323669}" presName="Accent2" presStyleCnt="0"/>
      <dgm:spPr/>
    </dgm:pt>
    <dgm:pt modelId="{B9A68139-5ADA-4388-AD6D-8541B2567CCE}" type="pres">
      <dgm:prSet presAssocID="{339EA936-A52F-497B-86B4-712D0D323669}" presName="Accent" presStyleLbl="node1" presStyleIdx="1" presStyleCnt="3"/>
      <dgm:spPr/>
    </dgm:pt>
    <dgm:pt modelId="{93CB0AD3-B315-40EE-B080-C667BFC899C8}" type="pres">
      <dgm:prSet presAssocID="{339EA936-A52F-497B-86B4-712D0D323669}" presName="ParentBackground2" presStyleCnt="0"/>
      <dgm:spPr/>
    </dgm:pt>
    <dgm:pt modelId="{77481650-FA24-4249-8FC0-06524E2516FE}" type="pres">
      <dgm:prSet presAssocID="{339EA936-A52F-497B-86B4-712D0D323669}" presName="ParentBackground" presStyleLbl="fgAcc1" presStyleIdx="1" presStyleCnt="3"/>
      <dgm:spPr/>
      <dgm:t>
        <a:bodyPr/>
        <a:lstStyle/>
        <a:p>
          <a:endParaRPr lang="en-US"/>
        </a:p>
      </dgm:t>
    </dgm:pt>
    <dgm:pt modelId="{0235C16F-1E44-480B-A6E3-0276835E72E8}" type="pres">
      <dgm:prSet presAssocID="{339EA936-A52F-497B-86B4-712D0D323669}" presName="Parent2" presStyleLbl="revTx" presStyleIdx="0" presStyleCnt="0">
        <dgm:presLayoutVars>
          <dgm:chMax val="1"/>
          <dgm:chPref val="1"/>
          <dgm:bulletEnabled val="1"/>
        </dgm:presLayoutVars>
      </dgm:prSet>
      <dgm:spPr/>
      <dgm:t>
        <a:bodyPr/>
        <a:lstStyle/>
        <a:p>
          <a:endParaRPr lang="en-US"/>
        </a:p>
      </dgm:t>
    </dgm:pt>
    <dgm:pt modelId="{9D9DEB0C-23DB-427C-B493-4D84B2C26832}" type="pres">
      <dgm:prSet presAssocID="{82CDAA15-C3AB-4ACF-A0E2-F342A82D83F3}" presName="Accent1" presStyleCnt="0"/>
      <dgm:spPr/>
    </dgm:pt>
    <dgm:pt modelId="{04C474EE-6E11-4F3A-A9A1-A31E0426FD78}" type="pres">
      <dgm:prSet presAssocID="{82CDAA15-C3AB-4ACF-A0E2-F342A82D83F3}" presName="Accent" presStyleLbl="node1" presStyleIdx="2" presStyleCnt="3"/>
      <dgm:spPr/>
    </dgm:pt>
    <dgm:pt modelId="{6A3236E3-BC9C-4F3B-90C7-E1EC77B00A58}" type="pres">
      <dgm:prSet presAssocID="{82CDAA15-C3AB-4ACF-A0E2-F342A82D83F3}" presName="ParentBackground1" presStyleCnt="0"/>
      <dgm:spPr/>
    </dgm:pt>
    <dgm:pt modelId="{6E0A7A12-B849-426B-A257-E0D50C6496BA}" type="pres">
      <dgm:prSet presAssocID="{82CDAA15-C3AB-4ACF-A0E2-F342A82D83F3}" presName="ParentBackground" presStyleLbl="fgAcc1" presStyleIdx="2" presStyleCnt="3"/>
      <dgm:spPr/>
      <dgm:t>
        <a:bodyPr/>
        <a:lstStyle/>
        <a:p>
          <a:endParaRPr lang="en-US"/>
        </a:p>
      </dgm:t>
    </dgm:pt>
    <dgm:pt modelId="{C0D0CAE9-B226-410B-A31A-6ADCA3E0EC67}" type="pres">
      <dgm:prSet presAssocID="{82CDAA15-C3AB-4ACF-A0E2-F342A82D83F3}" presName="Parent1" presStyleLbl="revTx" presStyleIdx="0" presStyleCnt="0">
        <dgm:presLayoutVars>
          <dgm:chMax val="1"/>
          <dgm:chPref val="1"/>
          <dgm:bulletEnabled val="1"/>
        </dgm:presLayoutVars>
      </dgm:prSet>
      <dgm:spPr/>
      <dgm:t>
        <a:bodyPr/>
        <a:lstStyle/>
        <a:p>
          <a:endParaRPr lang="en-US"/>
        </a:p>
      </dgm:t>
    </dgm:pt>
  </dgm:ptLst>
  <dgm:cxnLst>
    <dgm:cxn modelId="{0693894F-26E9-40F9-81AB-E157877AA7D6}" srcId="{EB950468-812E-4A45-B89F-5F78C5913111}" destId="{82CDAA15-C3AB-4ACF-A0E2-F342A82D83F3}" srcOrd="0" destOrd="0" parTransId="{9D9F5297-0F6F-475D-9E04-9287F80AB4A6}" sibTransId="{24286E32-47E4-406C-B245-7F8E0E5220E6}"/>
    <dgm:cxn modelId="{1D599B94-3445-4D88-9B97-2ECF978951A6}" srcId="{EB950468-812E-4A45-B89F-5F78C5913111}" destId="{971DFBCF-42EC-4489-B35E-846D426DC2F1}" srcOrd="2" destOrd="0" parTransId="{D26E2CC6-CB34-4F35-89F1-9D111ADAA987}" sibTransId="{DAA1300B-A4F8-4A7F-8B43-B1FA8C7E4789}"/>
    <dgm:cxn modelId="{A8FBDCE6-C658-4E55-9EBA-B3F4F2EE03A4}" type="presOf" srcId="{971DFBCF-42EC-4489-B35E-846D426DC2F1}" destId="{FD7D42CF-68D1-45E8-B63D-C681A555B7C4}" srcOrd="1" destOrd="0" presId="urn:microsoft.com/office/officeart/2011/layout/CircleProcess"/>
    <dgm:cxn modelId="{FC71DACD-FBC9-479A-BAF5-6FC80CD9D541}" type="presOf" srcId="{339EA936-A52F-497B-86B4-712D0D323669}" destId="{0235C16F-1E44-480B-A6E3-0276835E72E8}" srcOrd="1" destOrd="0" presId="urn:microsoft.com/office/officeart/2011/layout/CircleProcess"/>
    <dgm:cxn modelId="{D18906F6-484B-465C-B0F6-029D214B651C}" srcId="{EB950468-812E-4A45-B89F-5F78C5913111}" destId="{339EA936-A52F-497B-86B4-712D0D323669}" srcOrd="1" destOrd="0" parTransId="{E91F24A9-2DC0-4FD8-957E-D837A8FAF719}" sibTransId="{972D30F4-FF3C-44AC-85EF-C5DC8424AD66}"/>
    <dgm:cxn modelId="{F13297CF-D86E-468F-9C08-A954D81A9E36}" type="presOf" srcId="{82CDAA15-C3AB-4ACF-A0E2-F342A82D83F3}" destId="{6E0A7A12-B849-426B-A257-E0D50C6496BA}" srcOrd="0" destOrd="0" presId="urn:microsoft.com/office/officeart/2011/layout/CircleProcess"/>
    <dgm:cxn modelId="{0575A66D-D7A5-4C1C-802F-C79D7F37C737}" type="presOf" srcId="{971DFBCF-42EC-4489-B35E-846D426DC2F1}" destId="{361174D7-6C24-40C1-A9B3-E161173D0B7C}" srcOrd="0" destOrd="0" presId="urn:microsoft.com/office/officeart/2011/layout/CircleProcess"/>
    <dgm:cxn modelId="{0C8C048C-08BF-4820-9618-16FAC1ACA32F}" type="presOf" srcId="{82CDAA15-C3AB-4ACF-A0E2-F342A82D83F3}" destId="{C0D0CAE9-B226-410B-A31A-6ADCA3E0EC67}" srcOrd="1" destOrd="0" presId="urn:microsoft.com/office/officeart/2011/layout/CircleProcess"/>
    <dgm:cxn modelId="{3F6E9A70-4E71-46AF-94EA-0FA5ABBE25A8}" type="presOf" srcId="{EB950468-812E-4A45-B89F-5F78C5913111}" destId="{70D07A89-71EA-43FD-B0C6-2CC5A98F1009}" srcOrd="0" destOrd="0" presId="urn:microsoft.com/office/officeart/2011/layout/CircleProcess"/>
    <dgm:cxn modelId="{0143AE82-3D4D-458D-807C-9B85CB94317D}" type="presOf" srcId="{339EA936-A52F-497B-86B4-712D0D323669}" destId="{77481650-FA24-4249-8FC0-06524E2516FE}" srcOrd="0" destOrd="0" presId="urn:microsoft.com/office/officeart/2011/layout/CircleProcess"/>
    <dgm:cxn modelId="{7057BAD8-E9F8-46D2-9DA7-62839ECEDB01}" type="presParOf" srcId="{70D07A89-71EA-43FD-B0C6-2CC5A98F1009}" destId="{D3F29F4F-BB79-4ACC-B1B2-4B77F7EE1914}" srcOrd="0" destOrd="0" presId="urn:microsoft.com/office/officeart/2011/layout/CircleProcess"/>
    <dgm:cxn modelId="{16C05CFD-E7B0-4118-BDB7-56ACBAE31D0B}" type="presParOf" srcId="{D3F29F4F-BB79-4ACC-B1B2-4B77F7EE1914}" destId="{1EEE69E7-A764-4326-93FE-EBABDB618FE8}" srcOrd="0" destOrd="0" presId="urn:microsoft.com/office/officeart/2011/layout/CircleProcess"/>
    <dgm:cxn modelId="{DDF3DDC2-EE79-4F14-B822-B5C5C9F745E6}" type="presParOf" srcId="{70D07A89-71EA-43FD-B0C6-2CC5A98F1009}" destId="{E822D7E9-CC09-4FEB-A327-2D5EFB985147}" srcOrd="1" destOrd="0" presId="urn:microsoft.com/office/officeart/2011/layout/CircleProcess"/>
    <dgm:cxn modelId="{09AFB22E-F984-43D9-AB8D-831F7D8CACB4}" type="presParOf" srcId="{E822D7E9-CC09-4FEB-A327-2D5EFB985147}" destId="{361174D7-6C24-40C1-A9B3-E161173D0B7C}" srcOrd="0" destOrd="0" presId="urn:microsoft.com/office/officeart/2011/layout/CircleProcess"/>
    <dgm:cxn modelId="{AEC5D4D8-AF79-4210-81CE-2A3B76A4FDE0}" type="presParOf" srcId="{70D07A89-71EA-43FD-B0C6-2CC5A98F1009}" destId="{FD7D42CF-68D1-45E8-B63D-C681A555B7C4}" srcOrd="2" destOrd="0" presId="urn:microsoft.com/office/officeart/2011/layout/CircleProcess"/>
    <dgm:cxn modelId="{0D0E99C0-CBD4-4494-9FCE-2A91035AE6F1}" type="presParOf" srcId="{70D07A89-71EA-43FD-B0C6-2CC5A98F1009}" destId="{1603CC8C-E00A-45A6-85E9-4AF33FBA4F8F}" srcOrd="3" destOrd="0" presId="urn:microsoft.com/office/officeart/2011/layout/CircleProcess"/>
    <dgm:cxn modelId="{90B734FD-EF82-4A24-99C9-91AA5AF2357F}" type="presParOf" srcId="{1603CC8C-E00A-45A6-85E9-4AF33FBA4F8F}" destId="{B9A68139-5ADA-4388-AD6D-8541B2567CCE}" srcOrd="0" destOrd="0" presId="urn:microsoft.com/office/officeart/2011/layout/CircleProcess"/>
    <dgm:cxn modelId="{7E0B056B-15DF-46A6-ABBE-5E7E944EC986}" type="presParOf" srcId="{70D07A89-71EA-43FD-B0C6-2CC5A98F1009}" destId="{93CB0AD3-B315-40EE-B080-C667BFC899C8}" srcOrd="4" destOrd="0" presId="urn:microsoft.com/office/officeart/2011/layout/CircleProcess"/>
    <dgm:cxn modelId="{C1E8CAB6-0072-49DF-9002-4F61BAC838FF}" type="presParOf" srcId="{93CB0AD3-B315-40EE-B080-C667BFC899C8}" destId="{77481650-FA24-4249-8FC0-06524E2516FE}" srcOrd="0" destOrd="0" presId="urn:microsoft.com/office/officeart/2011/layout/CircleProcess"/>
    <dgm:cxn modelId="{B2F7392B-DA9B-49D8-971D-0342E7F698FD}" type="presParOf" srcId="{70D07A89-71EA-43FD-B0C6-2CC5A98F1009}" destId="{0235C16F-1E44-480B-A6E3-0276835E72E8}" srcOrd="5" destOrd="0" presId="urn:microsoft.com/office/officeart/2011/layout/CircleProcess"/>
    <dgm:cxn modelId="{A60EBE24-D513-4589-8A2A-B84F5BF27B94}" type="presParOf" srcId="{70D07A89-71EA-43FD-B0C6-2CC5A98F1009}" destId="{9D9DEB0C-23DB-427C-B493-4D84B2C26832}" srcOrd="6" destOrd="0" presId="urn:microsoft.com/office/officeart/2011/layout/CircleProcess"/>
    <dgm:cxn modelId="{1C0F85DF-53CF-44D1-AE6A-279B9F86060D}" type="presParOf" srcId="{9D9DEB0C-23DB-427C-B493-4D84B2C26832}" destId="{04C474EE-6E11-4F3A-A9A1-A31E0426FD78}" srcOrd="0" destOrd="0" presId="urn:microsoft.com/office/officeart/2011/layout/CircleProcess"/>
    <dgm:cxn modelId="{1CF5B6CB-7A92-4A93-B19B-A576451EF19B}" type="presParOf" srcId="{70D07A89-71EA-43FD-B0C6-2CC5A98F1009}" destId="{6A3236E3-BC9C-4F3B-90C7-E1EC77B00A58}" srcOrd="7" destOrd="0" presId="urn:microsoft.com/office/officeart/2011/layout/CircleProcess"/>
    <dgm:cxn modelId="{AA2F678D-4FF8-4BD8-998B-4308222E1FD8}" type="presParOf" srcId="{6A3236E3-BC9C-4F3B-90C7-E1EC77B00A58}" destId="{6E0A7A12-B849-426B-A257-E0D50C6496BA}" srcOrd="0" destOrd="0" presId="urn:microsoft.com/office/officeart/2011/layout/CircleProcess"/>
    <dgm:cxn modelId="{68E68236-9822-4524-93B2-FE794C165B2F}" type="presParOf" srcId="{70D07A89-71EA-43FD-B0C6-2CC5A98F1009}" destId="{C0D0CAE9-B226-410B-A31A-6ADCA3E0EC67}"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EE69E7-A764-4326-93FE-EBABDB618FE8}">
      <dsp:nvSpPr>
        <dsp:cNvPr id="0" name=""/>
        <dsp:cNvSpPr/>
      </dsp:nvSpPr>
      <dsp:spPr>
        <a:xfrm>
          <a:off x="3902472" y="963737"/>
          <a:ext cx="1702327" cy="1702642"/>
        </a:xfrm>
        <a:prstGeom prst="ellipse">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1174D7-6C24-40C1-A9B3-E161173D0B7C}">
      <dsp:nvSpPr>
        <dsp:cNvPr id="0" name=""/>
        <dsp:cNvSpPr/>
      </dsp:nvSpPr>
      <dsp:spPr>
        <a:xfrm>
          <a:off x="3958995" y="1020501"/>
          <a:ext cx="1589282" cy="1589112"/>
        </a:xfrm>
        <a:prstGeom prst="ellipse">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Mapping</a:t>
          </a:r>
        </a:p>
      </dsp:txBody>
      <dsp:txXfrm>
        <a:off x="4186193" y="1247560"/>
        <a:ext cx="1134884" cy="1134995"/>
      </dsp:txXfrm>
    </dsp:sp>
    <dsp:sp modelId="{B9A68139-5ADA-4388-AD6D-8541B2567CCE}">
      <dsp:nvSpPr>
        <dsp:cNvPr id="0" name=""/>
        <dsp:cNvSpPr/>
      </dsp:nvSpPr>
      <dsp:spPr>
        <a:xfrm rot="2700000">
          <a:off x="2145118" y="965795"/>
          <a:ext cx="1698227" cy="1698227"/>
        </a:xfrm>
        <a:prstGeom prst="teardrop">
          <a:avLst>
            <a:gd name="adj" fmla="val 1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481650-FA24-4249-8FC0-06524E2516FE}">
      <dsp:nvSpPr>
        <dsp:cNvPr id="0" name=""/>
        <dsp:cNvSpPr/>
      </dsp:nvSpPr>
      <dsp:spPr>
        <a:xfrm>
          <a:off x="2199591" y="1020501"/>
          <a:ext cx="1589282" cy="1589112"/>
        </a:xfrm>
        <a:prstGeom prst="ellipse">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Structures</a:t>
          </a:r>
        </a:p>
      </dsp:txBody>
      <dsp:txXfrm>
        <a:off x="2426789" y="1247560"/>
        <a:ext cx="1134884" cy="1134995"/>
      </dsp:txXfrm>
    </dsp:sp>
    <dsp:sp modelId="{04C474EE-6E11-4F3A-A9A1-A31E0426FD78}">
      <dsp:nvSpPr>
        <dsp:cNvPr id="0" name=""/>
        <dsp:cNvSpPr/>
      </dsp:nvSpPr>
      <dsp:spPr>
        <a:xfrm rot="2700000">
          <a:off x="385714" y="965795"/>
          <a:ext cx="1698227" cy="1698227"/>
        </a:xfrm>
        <a:prstGeom prst="teardrop">
          <a:avLst>
            <a:gd name="adj" fmla="val 1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0A7A12-B849-426B-A257-E0D50C6496BA}">
      <dsp:nvSpPr>
        <dsp:cNvPr id="0" name=""/>
        <dsp:cNvSpPr/>
      </dsp:nvSpPr>
      <dsp:spPr>
        <a:xfrm>
          <a:off x="440187" y="1020501"/>
          <a:ext cx="1589282" cy="1589112"/>
        </a:xfrm>
        <a:prstGeom prst="ellipse">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Canada</a:t>
          </a:r>
        </a:p>
      </dsp:txBody>
      <dsp:txXfrm>
        <a:off x="667385" y="1247560"/>
        <a:ext cx="1134884" cy="1134995"/>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980"/>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sz="quarter" idx="1"/>
          </p:nvPr>
        </p:nvSpPr>
        <p:spPr>
          <a:xfrm>
            <a:off x="3970938" y="1"/>
            <a:ext cx="3037840" cy="464980"/>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B3567F1A-F972-48E2-810D-F153F2BC987C}" type="datetimeFigureOut">
              <a:rPr lang="en-US"/>
              <a:pPr>
                <a:defRPr/>
              </a:pPr>
              <a:t>12/11/17</a:t>
            </a:fld>
            <a:endParaRPr lang="en-US" dirty="0"/>
          </a:p>
        </p:txBody>
      </p:sp>
      <p:sp>
        <p:nvSpPr>
          <p:cNvPr id="4" name="Footer Placeholder 3"/>
          <p:cNvSpPr>
            <a:spLocks noGrp="1"/>
          </p:cNvSpPr>
          <p:nvPr>
            <p:ph type="ftr" sz="quarter" idx="2"/>
          </p:nvPr>
        </p:nvSpPr>
        <p:spPr>
          <a:xfrm>
            <a:off x="0" y="8829823"/>
            <a:ext cx="3037840" cy="464980"/>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dirty="0"/>
          </a:p>
        </p:txBody>
      </p:sp>
      <p:sp>
        <p:nvSpPr>
          <p:cNvPr id="5" name="Slide Number Placeholder 4"/>
          <p:cNvSpPr>
            <a:spLocks noGrp="1"/>
          </p:cNvSpPr>
          <p:nvPr>
            <p:ph type="sldNum" sz="quarter" idx="3"/>
          </p:nvPr>
        </p:nvSpPr>
        <p:spPr>
          <a:xfrm>
            <a:off x="3970938" y="8829823"/>
            <a:ext cx="3037840" cy="464980"/>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367D72C0-481D-49BC-94C5-DE4BB6EBAECF}" type="slidenum">
              <a:rPr lang="en-US"/>
              <a:pPr>
                <a:defRPr/>
              </a:pPr>
              <a:t>‹#›</a:t>
            </a:fld>
            <a:endParaRPr lang="en-US" dirty="0"/>
          </a:p>
        </p:txBody>
      </p:sp>
    </p:spTree>
    <p:extLst>
      <p:ext uri="{BB962C8B-B14F-4D97-AF65-F5344CB8AC3E}">
        <p14:creationId xmlns:p14="http://schemas.microsoft.com/office/powerpoint/2010/main" val="110324204"/>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12T02:04:01.722"/>
    </inkml:context>
    <inkml:brush xml:id="br0">
      <inkml:brushProperty name="width" value="0.16" units="cm"/>
      <inkml:brushProperty name="height" value="0.16" units="cm"/>
      <inkml:brushProperty name="color" value="#00A0D7"/>
    </inkml:brush>
  </inkml:definitions>
  <inkml:trace contextRef="#ctx0" brushRef="#br0">4935 4491,'0'0,"0"0,-8-4,-14-1,-23-4,-27-4,-28 0,-33 2,-32 7,-31 12,-33 21,-28 23,-21 32,-13 24,-13 21,0 23,4 18,7 18,14 17,15 15,14 18,27 11,23 6,18 2,26 8,22 2,28-1,30-12,29-17,27-22,27-25,29-20,28-24,25-25,26-26,25-24,26-29,25-29,18-33,21-27,13-27,17-23,11-26,1-20,-6-16,-13-13,-11-12,-12-9,-9-12,-16-5,-18-2,-11-4,-12-4,-18 0,-18 6,-19 5,-21 7,-21 10,-18 15,-18 14,-13 15,-19 13,-16 15,-17 15,-22 14,-21 11,-17 15,-20 15,-17 16,-11 17,-3 20,6 13,12 8,12 7,14 7,12 4,13-1,21-8</inkml:trace>
  <inkml:trace contextRef="#ctx0" brushRef="#br0" timeOffset="46129.079">11892 258,'0'0,"0"0,-4 0,-5-4,-9-2,-9-2,-20-5,-24-8,-25-4,-30 2,-29 5,-27 6,-25 8,-21 10,-21 10,-28 15,-24 14,-16 19,-5 17,3 19,-4 15,11 12,19 12,21 9,21 10,30 10,30 12,27 9,34 12,36 7,33-1,31-8,36-7,37-13,34-17,39-21,50-23,56-27,44-33,36-42,32-43,21-41,25-39,14-33,-10-24,-15-23,-20-14,-27-9,-25-7,-28 2,-32 3,-38 2,-36 10,-43 11,-37 15,-41 17,-35 16,-31 13,-34 8,-43 6,-46 9,-50 20,-45 24,-32 30,-24 32,-16 32,-1 25,10 18,30 9,41 5,47-5,42-6,38-7,37-13,31-17</inkml:trace>
  <inkml:trace contextRef="#ctx0" brushRef="#br0" timeOffset="127269.2979">4935 7054,'0'0,"-4"4,-9 13,-10 19,-9 23,-11 28,-9 32,-12 37,-3 31,-1 27,2 24,10 22,13 17,15 8,15 7,15-8,17-21,15-24,16-33,12-33,14-29,10-24,14-21,9-19,6-20,6-20,3-20,3-18,-1-24,6-33,0-33,1-45,-3-43,-12-42,-14-38,-17-34,-20-34,-17-24,-17-19,-14-9,-14-4,-16 2,-14 9,-10 26,-11 32,-14 41,-11 47,-10 51,-6 46,-16 44,-18 52,-19 59,-21 66,-14 72,-5 59,10 44,9 31,13 20,20 8,20-4,25-3,22-5,18-23,16-25,12-32,14-32,6-32,6-26,5-26,1-34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06T04:15:02.017"/>
    </inkml:context>
    <inkml:brush xml:id="br0">
      <inkml:brushProperty name="width" value="0.24694" units="cm"/>
      <inkml:brushProperty name="height" value="0.24694" units="cm"/>
      <inkml:brushProperty name="color" value="#E71224"/>
    </inkml:brush>
  </inkml:definitions>
  <inkml:trace contextRef="#ctx0" brushRef="#br0">9923 860,'0'0,"0"0,0 0,0 0,0 0,0 0,0 0,0 0,0 0,0 0,0 0,0 0,0 0,-1 0,-4 1,-7 1,-11 2,-10 3,-11-1,-12-2,-9 0,-9-2,-5 0,-5-2,-7-2,-4 0,-4-1,-6-1,-2 0,-7-1,-2-1,-4-2,-3-2,-4 1,-2-2,-5 2,-2-2,-2 1,-2-3,-5-1,-4 0,-4 4,-2 0,-3 1,-4 0,-3 1,0 0,4 2,3-1,0 1,-3-2,-1 1,-3 0,1 0,2-1,-2 3,-2 1,-1 0,2 2,3-4,2 3,3-3,0 1,0 0,2-1,-3-1,-1 2,2 1,2 3,5 0,7-2,6 3,3-1,4 1,-1 3,-1 2,2 2,5 4,7 1,4 4,1-1,3-1,6 0,5-1,6 1,6-1,4 2,4 2,5 1,5 0,6-1,8-3,7-3,9-3,7-2,6-2,6 0,2-3,2 2,2 1,1 2,1 2,2 2,0 0,1-1,0-1,2 0,1-2,1 2,1-1,0 2,0 3,0 5,0 3,0 6,1 4,3 8,0 8,3 9,2 10,2 11,2 6,1 6,0 3,1 1,2 2,-1-3,0-7,-1-6,-1-7,-1-8,-2-13,0-9,-2-12,-2-8,-1-7,-1-5,1-4,0-3,1 1,2-1,9 1,8 1,8-2,12 0,10-4,12-1,12-1,13 0,13 0,10-4,10-4,5-4,4 1,6-6,5 2,3 0,3-2,1 1,4-1,2 0,0 0,-1-2,1-1,1 2,1 1,3 4,1 1,2 7,1 1,1 2,4 0,6 2,6 0,5 0,4 2,4 0,2 2,2 0,1 0,2 2,2 1,0 3,-1-1,2 0,2 1,-2 2,-5 2,2 3,3 4,-4 2,-5-1,-9 0,-6-2,-4 0,-5-1,-7-2,-8-2,-10 1,-7-2,-6 0,-7 1,-6-2,-11-3,-11-1,-12 2,-14-1,-12-1,-12 3,-11-2,-9 1,-9-1,-5-1,-4 0,-3-1,-3 0,0-3,-2-1,-1 0,-1 0,0 0,-1 0,1-2,0-2,0-5,0-4,-2-6,-1-11,-2-8,-2-12,-2-5,-1-7,-1-4,0-5,1-3,3-3,0-2,2-2,2-2,0-2,-1 3,-2 0,1 4,0 1,0 4,0 7,1 5,0 14,0 6,1 9,1 4,1 7,0 3,1 6,0 1,0 6,0 1,1 4,-1 0,0 0,0 2,0-2,0 1,0-1,0 0,0 0,0 0,0 0,0 0,0 0,0 0,0 0,0 0,0 0,0 0,0 0,0 0,0 0,0 0,0 0,0 0,0 0,0 0,0 0,0 0,0 0,0 0,0 0,0 0,0 0,0 0,0 0,0 0,0 0,0 0,0 0,0 0,0 0,0 0,0 0,0 0,0 0,0 0,0 0,0 0,0 0,0 0,0 0,0 0,0 0,0 0,0 0,0 0,0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2-12T01:49:05.060"/>
    </inkml:context>
    <inkml:brush xml:id="br0">
      <inkml:brushProperty name="width" value="0.24694" units="cm"/>
      <inkml:brushProperty name="height" value="0.24694" units="cm"/>
      <inkml:brushProperty name="color" value="#E71224"/>
    </inkml:brush>
  </inkml:definitions>
  <inkml:trace contextRef="#ctx0" brushRef="#br0">9923 860,'0'0,"0"0,0 0,0 0,0 0,0 0,0 0,0 0,0 0,0 0,0 0,0 0,0 0,-1 0,-4 1,-7 1,-11 2,-10 3,-11-1,-12-2,-9 0,-9-2,-5 0,-5-2,-7-2,-4 0,-4-1,-6-1,-2 0,-7-1,-2-1,-4-2,-3-2,-4 1,-2-2,-5 2,-2-2,-2 1,-2-3,-5-1,-4 0,-4 4,-2 0,-3 1,-4 0,-3 1,0 0,4 2,3-1,0 1,-3-2,-1 1,-3 0,1 0,2-1,-2 3,-2 1,-1 0,2 2,3-4,2 3,3-3,0 1,0 0,2-1,-3-1,-1 2,2 1,2 3,5 0,7-2,6 3,3-1,4 1,-1 3,-1 2,2 2,5 4,7 1,4 4,1-1,3-1,6 0,5-1,6 1,6-1,4 2,4 2,5 1,5 0,6-1,8-3,7-3,9-3,7-2,6-2,6 0,2-3,2 2,2 1,1 2,1 2,2 2,0 0,1-1,0-1,2 0,1-2,1 2,1-1,0 2,0 3,0 5,0 3,0 6,1 4,3 8,0 8,3 9,2 10,2 11,2 6,1 6,0 3,1 1,2 2,-1-3,0-7,-1-6,-1-7,-1-8,-2-13,0-9,-2-12,-2-8,-1-7,-1-5,1-4,0-3,1 1,2-1,9 1,8 1,8-2,12 0,10-4,12-1,12-1,13 0,13 0,10-4,10-4,5-4,4 1,6-6,5 2,3 0,3-2,1 1,4-1,2 0,0 0,-1-2,1-1,1 2,1 1,3 4,1 1,2 7,1 1,1 2,4 0,6 2,6 0,5 0,4 2,4 0,2 2,2 0,1 0,2 2,2 1,0 3,-1-1,2 0,2 1,-2 2,-5 2,2 3,3 4,-4 2,-5-1,-9 0,-6-2,-4 0,-5-1,-7-2,-8-2,-10 1,-7-2,-6 0,-7 1,-6-2,-11-3,-11-1,-12 2,-14-1,-12-1,-12 3,-11-2,-9 1,-9-1,-5-1,-4 0,-3-1,-3 0,0-3,-2-1,-1 0,-1 0,0 0,-1 0,1-2,0-2,0-5,0-4,-2-6,-1-11,-2-8,-2-12,-2-5,-1-7,-1-4,0-5,1-3,3-3,0-2,2-2,2-2,0-2,-1 3,-2 0,1 4,0 1,0 4,0 7,1 5,0 14,0 6,1 9,1 4,1 7,0 3,1 6,0 1,0 6,0 1,1 4,-1 0,0 0,0 2,0-2,0 1,0-1,0 0,0 0,0 0,0 0,0 0,0 0,0 0,0 0,0 0,0 0,0 0,0 0,0 0,0 0,0 0,0 0,0 0,0 0,0 0,0 0,0 0,0 0,0 0,0 0,0 0,0 0,0 0,0 0,0 0,0 0,0 0,0 0,0 0,0 0,0 0,0 0,0 0,0 0,0 0,0 0,0 0,0 0,0 0,0 0,0 0,0 0,0 0,0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980"/>
          </a:xfrm>
          <a:prstGeom prst="rect">
            <a:avLst/>
          </a:prstGeom>
        </p:spPr>
        <p:txBody>
          <a:bodyPr vert="horz" lIns="92647" tIns="46324" rIns="92647" bIns="46324"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970938" y="1"/>
            <a:ext cx="3037840" cy="464980"/>
          </a:xfrm>
          <a:prstGeom prst="rect">
            <a:avLst/>
          </a:prstGeom>
        </p:spPr>
        <p:txBody>
          <a:bodyPr vert="horz" lIns="92647" tIns="46324" rIns="92647" bIns="46324" rtlCol="0"/>
          <a:lstStyle>
            <a:lvl1pPr algn="r" fontAlgn="auto">
              <a:spcBef>
                <a:spcPts val="0"/>
              </a:spcBef>
              <a:spcAft>
                <a:spcPts val="0"/>
              </a:spcAft>
              <a:defRPr sz="1200">
                <a:latin typeface="+mn-lt"/>
                <a:cs typeface="+mn-cs"/>
              </a:defRPr>
            </a:lvl1pPr>
          </a:lstStyle>
          <a:p>
            <a:pPr>
              <a:defRPr/>
            </a:pPr>
            <a:fld id="{466D9BF6-34AA-4693-8411-0D6801284808}" type="datetimeFigureOut">
              <a:rPr lang="en-US"/>
              <a:pPr>
                <a:defRPr/>
              </a:pPr>
              <a:t>12/11/17</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2647" tIns="46324" rIns="92647" bIns="46324" rtlCol="0" anchor="ctr"/>
          <a:lstStyle/>
          <a:p>
            <a:pPr lvl="0"/>
            <a:endParaRPr lang="en-US" noProof="0" dirty="0"/>
          </a:p>
        </p:txBody>
      </p:sp>
      <p:sp>
        <p:nvSpPr>
          <p:cNvPr id="5" name="Notes Placeholder 4"/>
          <p:cNvSpPr>
            <a:spLocks noGrp="1"/>
          </p:cNvSpPr>
          <p:nvPr>
            <p:ph type="body" sz="quarter" idx="3"/>
          </p:nvPr>
        </p:nvSpPr>
        <p:spPr>
          <a:xfrm>
            <a:off x="701040" y="4416510"/>
            <a:ext cx="5608320" cy="4183220"/>
          </a:xfrm>
          <a:prstGeom prst="rect">
            <a:avLst/>
          </a:prstGeom>
        </p:spPr>
        <p:txBody>
          <a:bodyPr vert="horz" lIns="92647" tIns="46324" rIns="92647" bIns="4632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823"/>
            <a:ext cx="3037840" cy="464980"/>
          </a:xfrm>
          <a:prstGeom prst="rect">
            <a:avLst/>
          </a:prstGeom>
        </p:spPr>
        <p:txBody>
          <a:bodyPr vert="horz" lIns="92647" tIns="46324" rIns="92647" bIns="46324" rtlCol="0" anchor="b"/>
          <a:lstStyle>
            <a:lvl1pPr algn="l" fontAlgn="auto">
              <a:spcBef>
                <a:spcPts val="0"/>
              </a:spcBef>
              <a:spcAft>
                <a:spcPts val="0"/>
              </a:spcAft>
              <a:defRPr sz="1200">
                <a:latin typeface="+mn-lt"/>
                <a:cs typeface="+mn-cs"/>
              </a:defRPr>
            </a:lvl1pPr>
          </a:lstStyle>
          <a:p>
            <a:pPr>
              <a:defRPr/>
            </a:pPr>
            <a:endParaRPr lang="en-US" dirty="0"/>
          </a:p>
        </p:txBody>
      </p:sp>
      <p:sp>
        <p:nvSpPr>
          <p:cNvPr id="7" name="Slide Number Placeholder 6"/>
          <p:cNvSpPr>
            <a:spLocks noGrp="1"/>
          </p:cNvSpPr>
          <p:nvPr>
            <p:ph type="sldNum" sz="quarter" idx="5"/>
          </p:nvPr>
        </p:nvSpPr>
        <p:spPr>
          <a:xfrm>
            <a:off x="3970938" y="8829823"/>
            <a:ext cx="3037840" cy="464980"/>
          </a:xfrm>
          <a:prstGeom prst="rect">
            <a:avLst/>
          </a:prstGeom>
        </p:spPr>
        <p:txBody>
          <a:bodyPr vert="horz" lIns="92647" tIns="46324" rIns="92647" bIns="46324" rtlCol="0" anchor="b"/>
          <a:lstStyle>
            <a:lvl1pPr algn="r" fontAlgn="auto">
              <a:spcBef>
                <a:spcPts val="0"/>
              </a:spcBef>
              <a:spcAft>
                <a:spcPts val="0"/>
              </a:spcAft>
              <a:defRPr sz="1200">
                <a:latin typeface="+mn-lt"/>
                <a:cs typeface="+mn-cs"/>
              </a:defRPr>
            </a:lvl1pPr>
          </a:lstStyle>
          <a:p>
            <a:pPr>
              <a:defRPr/>
            </a:pPr>
            <a:fld id="{A0F65743-3709-4845-8C48-66182B01E8A1}" type="slidenum">
              <a:rPr lang="en-US"/>
              <a:pPr>
                <a:defRPr/>
              </a:pPr>
              <a:t>‹#›</a:t>
            </a:fld>
            <a:endParaRPr lang="en-US" dirty="0"/>
          </a:p>
        </p:txBody>
      </p:sp>
    </p:spTree>
    <p:extLst>
      <p:ext uri="{BB962C8B-B14F-4D97-AF65-F5344CB8AC3E}">
        <p14:creationId xmlns:p14="http://schemas.microsoft.com/office/powerpoint/2010/main" val="8477527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DHS OBIM IS THE STEWARD OF THE BIOMETRIC</a:t>
            </a:r>
            <a:r>
              <a:rPr lang="en-US" baseline="0" dirty="0"/>
              <a:t>S DOMAIN</a:t>
            </a:r>
          </a:p>
          <a:p>
            <a:r>
              <a:rPr lang="en-US" baseline="0" dirty="0"/>
              <a:t>Apart from the Chair, which is set by the steward organization, there are two co-chairs, mandated by Charter as two primary stakeholders within identity management (</a:t>
            </a:r>
            <a:r>
              <a:rPr lang="en-US" baseline="0" dirty="0" err="1"/>
              <a:t>DoJ</a:t>
            </a:r>
            <a:r>
              <a:rPr lang="en-US" baseline="0" dirty="0"/>
              <a:t> and DoD)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68A428A2-C969-844E-92C8-88051429D9F9}" type="slidenum">
              <a:rPr lang="en-US" smtClean="0"/>
              <a:t>3</a:t>
            </a:fld>
            <a:endParaRPr lang="en-US"/>
          </a:p>
        </p:txBody>
      </p:sp>
    </p:spTree>
    <p:extLst>
      <p:ext uri="{BB962C8B-B14F-4D97-AF65-F5344CB8AC3E}">
        <p14:creationId xmlns:p14="http://schemas.microsoft.com/office/powerpoint/2010/main" val="2725923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6</a:t>
            </a:fld>
            <a:endParaRPr lang="en-US" dirty="0"/>
          </a:p>
        </p:txBody>
      </p:sp>
    </p:spTree>
    <p:extLst>
      <p:ext uri="{BB962C8B-B14F-4D97-AF65-F5344CB8AC3E}">
        <p14:creationId xmlns:p14="http://schemas.microsoft.com/office/powerpoint/2010/main" val="805840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8</a:t>
            </a:fld>
            <a:endParaRPr lang="en-US" dirty="0"/>
          </a:p>
        </p:txBody>
      </p:sp>
    </p:spTree>
    <p:extLst>
      <p:ext uri="{BB962C8B-B14F-4D97-AF65-F5344CB8AC3E}">
        <p14:creationId xmlns:p14="http://schemas.microsoft.com/office/powerpoint/2010/main" val="4140710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9</a:t>
            </a:fld>
            <a:endParaRPr lang="en-US" dirty="0"/>
          </a:p>
        </p:txBody>
      </p:sp>
    </p:spTree>
    <p:extLst>
      <p:ext uri="{BB962C8B-B14F-4D97-AF65-F5344CB8AC3E}">
        <p14:creationId xmlns:p14="http://schemas.microsoft.com/office/powerpoint/2010/main" val="2530829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10</a:t>
            </a:fld>
            <a:endParaRPr lang="en-US" dirty="0"/>
          </a:p>
        </p:txBody>
      </p:sp>
    </p:spTree>
    <p:extLst>
      <p:ext uri="{BB962C8B-B14F-4D97-AF65-F5344CB8AC3E}">
        <p14:creationId xmlns:p14="http://schemas.microsoft.com/office/powerpoint/2010/main" val="231435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0F65743-3709-4845-8C48-66182B01E8A1}" type="slidenum">
              <a:rPr lang="en-US" smtClean="0"/>
              <a:pPr>
                <a:defRPr/>
              </a:pPr>
              <a:t>11</a:t>
            </a:fld>
            <a:endParaRPr lang="en-US" dirty="0"/>
          </a:p>
        </p:txBody>
      </p:sp>
    </p:spTree>
    <p:extLst>
      <p:ext uri="{BB962C8B-B14F-4D97-AF65-F5344CB8AC3E}">
        <p14:creationId xmlns:p14="http://schemas.microsoft.com/office/powerpoint/2010/main" val="647128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eg"/><Relationship Id="rId3" Type="http://schemas.openxmlformats.org/officeDocument/2006/relationships/image" Target="../media/image2.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Course Title Pag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8" descr="C:\Users\jkey\AppData\Local\Temp\wzaea2\NIEM_cmyk.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16"/>
          <p:cNvSpPr>
            <a:spLocks noGrp="1"/>
          </p:cNvSpPr>
          <p:nvPr>
            <p:ph type="body" sz="quarter" idx="10"/>
          </p:nvPr>
        </p:nvSpPr>
        <p:spPr>
          <a:xfrm>
            <a:off x="2438400" y="4081165"/>
            <a:ext cx="4191000" cy="990600"/>
          </a:xfrm>
        </p:spPr>
        <p:txBody>
          <a:bodyPr>
            <a:normAutofit/>
          </a:bodyPr>
          <a:lstStyle>
            <a:lvl1pPr>
              <a:buNone/>
              <a:defRPr sz="2400" i="1" baseline="0">
                <a:latin typeface="Arial" pitchFamily="34" charset="0"/>
                <a:cs typeface="Arial" pitchFamily="34" charset="0"/>
              </a:defRPr>
            </a:lvl1pPr>
          </a:lstStyle>
          <a:p>
            <a:pPr lvl="0"/>
            <a:r>
              <a:rPr lang="en-US" dirty="0"/>
              <a:t>Click to edit Master text styles</a:t>
            </a:r>
          </a:p>
        </p:txBody>
      </p:sp>
      <p:sp>
        <p:nvSpPr>
          <p:cNvPr id="7"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7593363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81192" y="2228003"/>
            <a:ext cx="7989752" cy="36307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28222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urse Title Page">
    <p:spTree>
      <p:nvGrpSpPr>
        <p:cNvPr id="1" name=""/>
        <p:cNvGrpSpPr/>
        <p:nvPr/>
      </p:nvGrpSpPr>
      <p:grpSpPr>
        <a:xfrm>
          <a:off x="0" y="0"/>
          <a:ext cx="0" cy="0"/>
          <a:chOff x="0" y="0"/>
          <a:chExt cx="0" cy="0"/>
        </a:xfrm>
      </p:grpSpPr>
      <p:pic>
        <p:nvPicPr>
          <p:cNvPr id="3" name="Picture 5" descr="C:\Users\jkey\AppData\Local\Temp\wz8217\NIEM_w-name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03425" y="1844675"/>
            <a:ext cx="513715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8" descr="C:\Users\jkey\AppData\Local\Temp\wzaea2\NIEM_cmyk.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Placeholder 16"/>
          <p:cNvSpPr>
            <a:spLocks noGrp="1"/>
          </p:cNvSpPr>
          <p:nvPr>
            <p:ph type="body" sz="quarter" idx="10"/>
          </p:nvPr>
        </p:nvSpPr>
        <p:spPr>
          <a:xfrm>
            <a:off x="2438400" y="4081165"/>
            <a:ext cx="4191000" cy="990600"/>
          </a:xfrm>
        </p:spPr>
        <p:txBody>
          <a:bodyPr>
            <a:normAutofit/>
          </a:bodyPr>
          <a:lstStyle>
            <a:lvl1pPr>
              <a:buNone/>
              <a:defRPr sz="2400" i="1" baseline="0">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42667413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402603" y="1143000"/>
            <a:ext cx="82296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7"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5">
            <a:extLst>
              <a:ext uri="{FF2B5EF4-FFF2-40B4-BE49-F238E27FC236}">
                <a16:creationId xmlns:a16="http://schemas.microsoft.com/office/drawing/2014/main" xmlns="" id="{EEC76B09-F28E-4BDC-B498-F1F48EF5248D}"/>
              </a:ext>
            </a:extLst>
          </p:cNvPr>
          <p:cNvSpPr>
            <a:spLocks noGrp="1"/>
          </p:cNvSpPr>
          <p:nvPr>
            <p:ph type="sldNum" sz="quarter" idx="12"/>
          </p:nvPr>
        </p:nvSpPr>
        <p:spPr>
          <a:xfrm>
            <a:off x="3505200" y="6356350"/>
            <a:ext cx="21336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71142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5">
            <a:extLst>
              <a:ext uri="{FF2B5EF4-FFF2-40B4-BE49-F238E27FC236}">
                <a16:creationId xmlns:a16="http://schemas.microsoft.com/office/drawing/2014/main" xmlns="" id="{6ED8DBE6-7DD8-4183-B001-52B79A15784C}"/>
              </a:ext>
            </a:extLst>
          </p:cNvPr>
          <p:cNvSpPr>
            <a:spLocks noGrp="1"/>
          </p:cNvSpPr>
          <p:nvPr>
            <p:ph type="sldNum" sz="quarter" idx="12"/>
          </p:nvPr>
        </p:nvSpPr>
        <p:spPr>
          <a:xfrm>
            <a:off x="3581400" y="6356350"/>
            <a:ext cx="21336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442009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714500" y="2971800"/>
            <a:ext cx="5715000" cy="914400"/>
          </a:xfrm>
          <a:prstGeom prst="rect">
            <a:avLst/>
          </a:prstGeom>
        </p:spPr>
        <p:txBody>
          <a:bodyPr/>
          <a:lstStyle>
            <a:lvl1pPr algn="ctr">
              <a:defRPr sz="2800"/>
            </a:lvl1pPr>
          </a:lstStyle>
          <a:p>
            <a:r>
              <a:rPr lang="en-US" dirty="0"/>
              <a:t>Click to edit Master title style</a:t>
            </a:r>
          </a:p>
        </p:txBody>
      </p:sp>
    </p:spTree>
    <p:extLst>
      <p:ext uri="{BB962C8B-B14F-4D97-AF65-F5344CB8AC3E}">
        <p14:creationId xmlns:p14="http://schemas.microsoft.com/office/powerpoint/2010/main" val="990202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5"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5">
            <a:extLst>
              <a:ext uri="{FF2B5EF4-FFF2-40B4-BE49-F238E27FC236}">
                <a16:creationId xmlns:a16="http://schemas.microsoft.com/office/drawing/2014/main" xmlns="" id="{1B6E35BB-0E2B-4C0A-B7EB-392925070FAF}"/>
              </a:ext>
            </a:extLst>
          </p:cNvPr>
          <p:cNvSpPr>
            <a:spLocks noGrp="1"/>
          </p:cNvSpPr>
          <p:nvPr>
            <p:ph type="sldNum" sz="quarter" idx="12"/>
          </p:nvPr>
        </p:nvSpPr>
        <p:spPr>
          <a:xfrm>
            <a:off x="3505200" y="6356350"/>
            <a:ext cx="21336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7081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urse Content">
    <p:spTree>
      <p:nvGrpSpPr>
        <p:cNvPr id="1" name=""/>
        <p:cNvGrpSpPr/>
        <p:nvPr/>
      </p:nvGrpSpPr>
      <p:grpSpPr>
        <a:xfrm>
          <a:off x="0" y="0"/>
          <a:ext cx="0" cy="0"/>
          <a:chOff x="0" y="0"/>
          <a:chExt cx="0" cy="0"/>
        </a:xfrm>
      </p:grpSpPr>
      <p:pic>
        <p:nvPicPr>
          <p:cNvPr id="4"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Content Placeholder 2"/>
          <p:cNvSpPr>
            <a:spLocks noGrp="1"/>
          </p:cNvSpPr>
          <p:nvPr>
            <p:ph idx="1"/>
          </p:nvPr>
        </p:nvSpPr>
        <p:spPr>
          <a:xfrm>
            <a:off x="402603" y="1143000"/>
            <a:ext cx="8229600" cy="4983163"/>
          </a:xfrm>
        </p:spPr>
        <p:txBody>
          <a:bodyPr>
            <a:noAutofit/>
          </a:bodyPr>
          <a:lstStyle>
            <a:lvl1pPr eaLnBrk="1" hangingPunct="1">
              <a:buFont typeface="Wingdings" pitchFamily="2" charset="2"/>
              <a:buChar char="§"/>
              <a:defRPr/>
            </a:lvl1pPr>
            <a:lvl2pPr eaLnBrk="1" hangingPunct="1">
              <a:defRPr/>
            </a:lvl2pPr>
            <a:lvl3pPr eaLnBrk="1" hangingPunct="1">
              <a:defRPr/>
            </a:lvl3pPr>
          </a:lstStyle>
          <a:p>
            <a:pPr lvl="0"/>
            <a:r>
              <a:rPr lang="en-US" dirty="0"/>
              <a:t>Click to edit Master text styles</a:t>
            </a:r>
          </a:p>
          <a:p>
            <a:pPr lvl="1"/>
            <a:r>
              <a:rPr lang="en-US" dirty="0"/>
              <a:t>Second level</a:t>
            </a:r>
          </a:p>
          <a:p>
            <a:pPr lvl="2"/>
            <a:r>
              <a:rPr lang="en-US" dirty="0"/>
              <a:t>Third level</a:t>
            </a:r>
          </a:p>
        </p:txBody>
      </p:sp>
      <p:sp>
        <p:nvSpPr>
          <p:cNvPr id="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2565346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3" name="Picture 8" descr="C:\Users\jkey\AppData\Local\Temp\wzaea2\NIEM_cmyk.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604125" y="6526213"/>
            <a:ext cx="1463675" cy="2555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8"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3383312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1714500" y="2971800"/>
            <a:ext cx="5715000" cy="914400"/>
          </a:xfrm>
        </p:spPr>
        <p:txBody>
          <a:bodyPr/>
          <a:lstStyle>
            <a:lvl1pPr algn="ctr">
              <a:defRPr sz="2800"/>
            </a:lvl1pPr>
          </a:lstStyle>
          <a:p>
            <a:r>
              <a:rPr lang="en-US" dirty="0"/>
              <a:t>Click to edit Master title style</a:t>
            </a:r>
          </a:p>
        </p:txBody>
      </p:sp>
      <p:sp>
        <p:nvSpPr>
          <p:cNvPr id="5"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243031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6"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extLst>
      <p:ext uri="{BB962C8B-B14F-4D97-AF65-F5344CB8AC3E}">
        <p14:creationId xmlns:p14="http://schemas.microsoft.com/office/powerpoint/2010/main" val="1404359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3505200" y="6492875"/>
            <a:ext cx="2133600" cy="365125"/>
          </a:xfrm>
          <a:prstGeom prst="rect">
            <a:avLst/>
          </a:prstGeom>
        </p:spPr>
        <p:txBody>
          <a:bodyPr/>
          <a:lstStyle/>
          <a:p>
            <a:fld id="{3BD15190-32A8-493E-82FC-4656A88DBF15}" type="slidenum">
              <a:rPr lang="en-US" smtClean="0"/>
              <a:t>‹#›</a:t>
            </a:fld>
            <a:endParaRPr lang="en-US" dirty="0"/>
          </a:p>
        </p:txBody>
      </p:sp>
    </p:spTree>
    <p:extLst>
      <p:ext uri="{BB962C8B-B14F-4D97-AF65-F5344CB8AC3E}">
        <p14:creationId xmlns:p14="http://schemas.microsoft.com/office/powerpoint/2010/main" val="678853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9" name="Slide Number Placeholder 5">
            <a:extLst>
              <a:ext uri="{FF2B5EF4-FFF2-40B4-BE49-F238E27FC236}">
                <a16:creationId xmlns:a16="http://schemas.microsoft.com/office/drawing/2014/main" xmlns="" id="{BCCC2647-EB43-4760-989D-4AFC07A37297}"/>
              </a:ext>
            </a:extLst>
          </p:cNvPr>
          <p:cNvSpPr>
            <a:spLocks noGrp="1"/>
          </p:cNvSpPr>
          <p:nvPr>
            <p:ph type="sldNum" sz="quarter" idx="12"/>
          </p:nvPr>
        </p:nvSpPr>
        <p:spPr>
          <a:xfrm>
            <a:off x="3505200" y="6356350"/>
            <a:ext cx="21336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4259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a:prstGeom prst="rect">
            <a:avLst/>
          </a:prstGeom>
        </p:spPr>
        <p:txBody>
          <a:bodyPr/>
          <a:lstStyle>
            <a:lvl1pPr>
              <a:buClr>
                <a:srgbClr val="333333"/>
              </a:buClr>
              <a:defRPr sz="2000">
                <a:solidFill>
                  <a:srgbClr val="333333"/>
                </a:solidFill>
              </a:defRPr>
            </a:lvl1pPr>
            <a:lvl2pPr>
              <a:buClr>
                <a:srgbClr val="333333"/>
              </a:buClr>
              <a:defRPr sz="1600">
                <a:solidFill>
                  <a:srgbClr val="333333"/>
                </a:solidFill>
              </a:defRPr>
            </a:lvl2pPr>
            <a:lvl3pPr>
              <a:buClr>
                <a:srgbClr val="333333"/>
              </a:buClr>
              <a:defRPr sz="1400">
                <a:solidFill>
                  <a:srgbClr val="333333"/>
                </a:solidFill>
              </a:defRPr>
            </a:lvl3pPr>
            <a:lvl4pPr>
              <a:buClr>
                <a:srgbClr val="333333"/>
              </a:buClr>
              <a:defRPr sz="1200">
                <a:solidFill>
                  <a:srgbClr val="333333"/>
                </a:solidFill>
              </a:defRPr>
            </a:lvl4pPr>
            <a:lvl5pPr>
              <a:buClr>
                <a:srgbClr val="333333"/>
              </a:buClr>
              <a:defRPr sz="10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2"/>
          <p:cNvSpPr>
            <a:spLocks noGrp="1" noChangeArrowheads="1"/>
          </p:cNvSpPr>
          <p:nvPr>
            <p:ph type="title"/>
          </p:nvPr>
        </p:nvSpPr>
        <p:spPr bwMode="auto">
          <a:xfrm>
            <a:off x="457200" y="228600"/>
            <a:ext cx="8458200" cy="761999"/>
          </a:xfrm>
          <a:prstGeom prst="rect">
            <a:avLst/>
          </a:prstGeom>
          <a:noFill/>
          <a:ln w="9525">
            <a:noFill/>
            <a:miter lim="800000"/>
            <a:headEnd/>
            <a:tailEnd/>
          </a:ln>
        </p:spPr>
        <p:txBody>
          <a:bodyPr/>
          <a:lstStyle/>
          <a:p>
            <a:pPr lvl="0"/>
            <a:r>
              <a:rPr lang="en-US" dirty="0"/>
              <a:t>Click to edit Master title style</a:t>
            </a:r>
          </a:p>
        </p:txBody>
      </p:sp>
      <p:sp>
        <p:nvSpPr>
          <p:cNvPr id="7" name="Slide Number Placeholder 5">
            <a:extLst>
              <a:ext uri="{FF2B5EF4-FFF2-40B4-BE49-F238E27FC236}">
                <a16:creationId xmlns:a16="http://schemas.microsoft.com/office/drawing/2014/main" xmlns="" id="{6D6D9B83-936F-45C0-B6C7-587997A17119}"/>
              </a:ext>
            </a:extLst>
          </p:cNvPr>
          <p:cNvSpPr>
            <a:spLocks noGrp="1"/>
          </p:cNvSpPr>
          <p:nvPr>
            <p:ph type="sldNum" sz="quarter" idx="12"/>
          </p:nvPr>
        </p:nvSpPr>
        <p:spPr>
          <a:xfrm>
            <a:off x="3505200" y="6356350"/>
            <a:ext cx="21336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11171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525963"/>
          </a:xfrm>
          <a:prstGeom prst="rect">
            <a:avLst/>
          </a:prstGeom>
        </p:spPr>
        <p:txBody>
          <a:bodyPr/>
          <a:lstStyle>
            <a:lvl1pPr>
              <a:buClr>
                <a:srgbClr val="333333"/>
              </a:buClr>
              <a:defRPr sz="2000">
                <a:solidFill>
                  <a:srgbClr val="333333"/>
                </a:solidFill>
              </a:defRPr>
            </a:lvl1pPr>
            <a:lvl2pPr>
              <a:buClr>
                <a:srgbClr val="333333"/>
              </a:buClr>
              <a:defRPr sz="1600">
                <a:solidFill>
                  <a:srgbClr val="333333"/>
                </a:solidFill>
              </a:defRPr>
            </a:lvl2pPr>
            <a:lvl3pPr>
              <a:buClr>
                <a:srgbClr val="333333"/>
              </a:buClr>
              <a:defRPr sz="1400">
                <a:solidFill>
                  <a:srgbClr val="333333"/>
                </a:solidFill>
              </a:defRPr>
            </a:lvl3pPr>
            <a:lvl4pPr>
              <a:buClr>
                <a:srgbClr val="333333"/>
              </a:buClr>
              <a:defRPr sz="1200">
                <a:solidFill>
                  <a:srgbClr val="333333"/>
                </a:solidFill>
              </a:defRPr>
            </a:lvl4pPr>
            <a:lvl5pPr>
              <a:buClr>
                <a:srgbClr val="333333"/>
              </a:buClr>
              <a:defRPr sz="10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2"/>
          <p:cNvSpPr>
            <a:spLocks noGrp="1" noChangeArrowheads="1"/>
          </p:cNvSpPr>
          <p:nvPr>
            <p:ph type="title"/>
          </p:nvPr>
        </p:nvSpPr>
        <p:spPr bwMode="auto">
          <a:xfrm>
            <a:off x="457200" y="228600"/>
            <a:ext cx="8458200" cy="761999"/>
          </a:xfrm>
          <a:prstGeom prst="rect">
            <a:avLst/>
          </a:prstGeom>
          <a:noFill/>
          <a:ln w="9525">
            <a:noFill/>
            <a:miter lim="800000"/>
            <a:headEnd/>
            <a:tailEnd/>
          </a:ln>
        </p:spPr>
        <p:txBody>
          <a:bodyPr/>
          <a:lstStyle/>
          <a:p>
            <a:pPr lvl="0"/>
            <a:r>
              <a:rPr lang="en-US" dirty="0"/>
              <a:t>Click to edit Master title style</a:t>
            </a:r>
          </a:p>
        </p:txBody>
      </p:sp>
      <p:sp>
        <p:nvSpPr>
          <p:cNvPr id="6" name="Slide Number Placeholder 5">
            <a:extLst>
              <a:ext uri="{FF2B5EF4-FFF2-40B4-BE49-F238E27FC236}">
                <a16:creationId xmlns:a16="http://schemas.microsoft.com/office/drawing/2014/main" xmlns="" id="{3DA8B6E9-C0DE-4B4C-B7E6-17CD3585C0BA}"/>
              </a:ext>
            </a:extLst>
          </p:cNvPr>
          <p:cNvSpPr>
            <a:spLocks noGrp="1"/>
          </p:cNvSpPr>
          <p:nvPr>
            <p:ph type="sldNum" sz="quarter" idx="12"/>
          </p:nvPr>
        </p:nvSpPr>
        <p:spPr>
          <a:xfrm>
            <a:off x="3505200" y="6356350"/>
            <a:ext cx="2133600"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90190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2.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5"/>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6327775" y="0"/>
            <a:ext cx="28194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6" name="Text Placeholder 2"/>
          <p:cNvSpPr>
            <a:spLocks noGrp="1"/>
          </p:cNvSpPr>
          <p:nvPr>
            <p:ph type="body" idx="1"/>
          </p:nvPr>
        </p:nvSpPr>
        <p:spPr bwMode="auto">
          <a:xfrm>
            <a:off x="457200" y="914400"/>
            <a:ext cx="8229600" cy="5211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dirty="0"/>
              <a:t>Bullet is Wingdings 2:161 (100%); before paragraph spacing of 13.44 </a:t>
            </a:r>
            <a:r>
              <a:rPr lang="en-US" dirty="0" err="1"/>
              <a:t>pt</a:t>
            </a:r>
            <a:endParaRPr lang="en-US" dirty="0"/>
          </a:p>
          <a:p>
            <a:pPr lvl="1"/>
            <a:r>
              <a:rPr lang="en-US" dirty="0"/>
              <a:t>Dash: dash point is 100% en-dash, before paragraph spacing of 5.76 </a:t>
            </a:r>
            <a:r>
              <a:rPr lang="en-US" dirty="0" err="1"/>
              <a:t>pt</a:t>
            </a:r>
            <a:endParaRPr lang="en-US" dirty="0"/>
          </a:p>
          <a:p>
            <a:pPr lvl="2"/>
            <a:r>
              <a:rPr lang="en-US" dirty="0" err="1"/>
              <a:t>Subbullet</a:t>
            </a:r>
            <a:r>
              <a:rPr lang="en-US" dirty="0"/>
              <a:t> is 100% bullet, before paragraph spacing of 4.8 </a:t>
            </a:r>
            <a:r>
              <a:rPr lang="en-US" dirty="0" err="1"/>
              <a:t>pt</a:t>
            </a:r>
            <a:endParaRPr lang="en-US" dirty="0"/>
          </a:p>
          <a:p>
            <a:pPr lvl="0"/>
            <a:endParaRPr lang="en-US" dirty="0"/>
          </a:p>
        </p:txBody>
      </p:sp>
      <p:sp>
        <p:nvSpPr>
          <p:cNvPr id="1028"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2" name="Slide Number Placeholder 1"/>
          <p:cNvSpPr>
            <a:spLocks noGrp="1"/>
          </p:cNvSpPr>
          <p:nvPr>
            <p:ph type="sldNum" sz="quarter" idx="4"/>
          </p:nvPr>
        </p:nvSpPr>
        <p:spPr>
          <a:xfrm>
            <a:off x="3505200" y="6356350"/>
            <a:ext cx="2133600" cy="365125"/>
          </a:xfrm>
          <a:prstGeom prst="rect">
            <a:avLst/>
          </a:prstGeom>
        </p:spPr>
        <p:txBody>
          <a:bodyPr vert="horz" lIns="91440" tIns="45720" rIns="91440" bIns="45720" rtlCol="0" anchor="ctr"/>
          <a:lstStyle>
            <a:lvl1pPr algn="ctr">
              <a:defRPr sz="1100">
                <a:solidFill>
                  <a:srgbClr val="949C9D"/>
                </a:solidFill>
              </a:defRPr>
            </a:lvl1pPr>
          </a:lstStyle>
          <a:p>
            <a:fld id="{7209025A-EA80-164B-A95B-D8212A63204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5217" r:id="rId1"/>
    <p:sldLayoutId id="2147485218" r:id="rId2"/>
    <p:sldLayoutId id="2147485219" r:id="rId3"/>
    <p:sldLayoutId id="2147485220" r:id="rId4"/>
    <p:sldLayoutId id="2147485294" r:id="rId5"/>
    <p:sldLayoutId id="2147485295" r:id="rId6"/>
    <p:sldLayoutId id="2147485296" r:id="rId7"/>
    <p:sldLayoutId id="2147485327" r:id="rId8"/>
    <p:sldLayoutId id="2147485328" r:id="rId9"/>
    <p:sldLayoutId id="2147485329" r:id="rId10"/>
  </p:sldLayoutIdLst>
  <p:hf hdr="0" ftr="0" dt="0"/>
  <p:txStyles>
    <p:titleStyle>
      <a:lvl1pPr algn="ctr" rtl="0" eaLnBrk="0" fontAlgn="base" hangingPunct="0">
        <a:spcBef>
          <a:spcPct val="0"/>
        </a:spcBef>
        <a:spcAft>
          <a:spcPct val="0"/>
        </a:spcAft>
        <a:defRPr lang="en-US" sz="3200" b="1" kern="1200" dirty="0">
          <a:solidFill>
            <a:srgbClr val="1E5883"/>
          </a:solidFill>
          <a:latin typeface="Tw Cen MT"/>
          <a:ea typeface="+mj-ea"/>
          <a:cs typeface="Tw Cen MT"/>
        </a:defRPr>
      </a:lvl1pPr>
      <a:lvl2pPr algn="l" rtl="0" eaLnBrk="0" fontAlgn="base" hangingPunct="0">
        <a:spcBef>
          <a:spcPct val="0"/>
        </a:spcBef>
        <a:spcAft>
          <a:spcPct val="0"/>
        </a:spcAft>
        <a:defRPr sz="2500" b="1">
          <a:solidFill>
            <a:srgbClr val="1E5883"/>
          </a:solidFill>
          <a:latin typeface="Arial" charset="0"/>
          <a:cs typeface="Arial" charset="0"/>
        </a:defRPr>
      </a:lvl2pPr>
      <a:lvl3pPr algn="l" rtl="0" eaLnBrk="0" fontAlgn="base" hangingPunct="0">
        <a:spcBef>
          <a:spcPct val="0"/>
        </a:spcBef>
        <a:spcAft>
          <a:spcPct val="0"/>
        </a:spcAft>
        <a:defRPr sz="2500" b="1">
          <a:solidFill>
            <a:srgbClr val="1E5883"/>
          </a:solidFill>
          <a:latin typeface="Arial" charset="0"/>
          <a:cs typeface="Arial" charset="0"/>
        </a:defRPr>
      </a:lvl3pPr>
      <a:lvl4pPr algn="l" rtl="0" eaLnBrk="0" fontAlgn="base" hangingPunct="0">
        <a:spcBef>
          <a:spcPct val="0"/>
        </a:spcBef>
        <a:spcAft>
          <a:spcPct val="0"/>
        </a:spcAft>
        <a:defRPr sz="2500" b="1">
          <a:solidFill>
            <a:srgbClr val="1E5883"/>
          </a:solidFill>
          <a:latin typeface="Arial" charset="0"/>
          <a:cs typeface="Arial" charset="0"/>
        </a:defRPr>
      </a:lvl4pPr>
      <a:lvl5pPr algn="l" rtl="0" eaLnBrk="0" fontAlgn="base" hangingPunct="0">
        <a:spcBef>
          <a:spcPct val="0"/>
        </a:spcBef>
        <a:spcAft>
          <a:spcPct val="0"/>
        </a:spcAft>
        <a:defRPr sz="2500" b="1">
          <a:solidFill>
            <a:srgbClr val="1E5883"/>
          </a:solidFill>
          <a:latin typeface="Arial" charset="0"/>
          <a:cs typeface="Arial" charset="0"/>
        </a:defRPr>
      </a:lvl5pPr>
      <a:lvl6pPr marL="457200" algn="l" rtl="0" fontAlgn="base">
        <a:spcBef>
          <a:spcPct val="0"/>
        </a:spcBef>
        <a:spcAft>
          <a:spcPct val="0"/>
        </a:spcAft>
        <a:defRPr sz="3200" b="1">
          <a:solidFill>
            <a:schemeClr val="tx1"/>
          </a:solidFill>
          <a:latin typeface="Arial" charset="0"/>
          <a:cs typeface="Arial" charset="0"/>
        </a:defRPr>
      </a:lvl6pPr>
      <a:lvl7pPr marL="914400" algn="l" rtl="0" fontAlgn="base">
        <a:spcBef>
          <a:spcPct val="0"/>
        </a:spcBef>
        <a:spcAft>
          <a:spcPct val="0"/>
        </a:spcAft>
        <a:defRPr sz="3200" b="1">
          <a:solidFill>
            <a:schemeClr val="tx1"/>
          </a:solidFill>
          <a:latin typeface="Arial" charset="0"/>
          <a:cs typeface="Arial" charset="0"/>
        </a:defRPr>
      </a:lvl7pPr>
      <a:lvl8pPr marL="1371600" algn="l" rtl="0" fontAlgn="base">
        <a:spcBef>
          <a:spcPct val="0"/>
        </a:spcBef>
        <a:spcAft>
          <a:spcPct val="0"/>
        </a:spcAft>
        <a:defRPr sz="3200" b="1">
          <a:solidFill>
            <a:schemeClr val="tx1"/>
          </a:solidFill>
          <a:latin typeface="Arial" charset="0"/>
          <a:cs typeface="Arial" charset="0"/>
        </a:defRPr>
      </a:lvl8pPr>
      <a:lvl9pPr marL="1828800" algn="l" rtl="0" fontAlgn="base">
        <a:spcBef>
          <a:spcPct val="0"/>
        </a:spcBef>
        <a:spcAft>
          <a:spcPct val="0"/>
        </a:spcAft>
        <a:defRPr sz="32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457200" y="914400"/>
            <a:ext cx="8229600" cy="5211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45720" rIns="91440" bIns="45720" numCol="1" anchor="t" anchorCtr="0" compatLnSpc="1">
            <a:prstTxWarp prst="textNoShape">
              <a:avLst/>
            </a:prstTxWarp>
          </a:bodyPr>
          <a:lstStyle/>
          <a:p>
            <a:pPr lvl="0"/>
            <a:r>
              <a:rPr lang="en-US"/>
              <a:t>Bullet is Wingdings 2:161 (100%); before paragraph spacing of 13.44 pt</a:t>
            </a:r>
          </a:p>
          <a:p>
            <a:pPr lvl="1"/>
            <a:r>
              <a:rPr lang="en-US"/>
              <a:t>Dash: dash point is 100% en-dash, before paragraph spacing of 5.76 pt</a:t>
            </a:r>
          </a:p>
          <a:p>
            <a:pPr lvl="2"/>
            <a:r>
              <a:rPr lang="en-US"/>
              <a:t>Subbullet is 100% bullet, before paragraph spacing of 4.8 pt</a:t>
            </a:r>
          </a:p>
          <a:p>
            <a:pPr lvl="0"/>
            <a:endParaRPr lang="en-US"/>
          </a:p>
        </p:txBody>
      </p:sp>
      <p:sp>
        <p:nvSpPr>
          <p:cNvPr id="5" name="Title Placeholder 1"/>
          <p:cNvSpPr>
            <a:spLocks noGrp="1"/>
          </p:cNvSpPr>
          <p:nvPr>
            <p:ph type="title"/>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7" name="Slide Number Placeholder 5">
            <a:extLst>
              <a:ext uri="{FF2B5EF4-FFF2-40B4-BE49-F238E27FC236}">
                <a16:creationId xmlns:a16="http://schemas.microsoft.com/office/drawing/2014/main" xmlns="" id="{35E33C62-D6EB-4175-9C92-82245C96E8D4}"/>
              </a:ext>
            </a:extLst>
          </p:cNvPr>
          <p:cNvSpPr>
            <a:spLocks noGrp="1"/>
          </p:cNvSpPr>
          <p:nvPr>
            <p:ph type="sldNum" sz="quarter" idx="4"/>
          </p:nvPr>
        </p:nvSpPr>
        <p:spPr>
          <a:xfrm>
            <a:off x="3505200" y="6356350"/>
            <a:ext cx="2133600" cy="365125"/>
          </a:xfrm>
          <a:prstGeom prst="rect">
            <a:avLst/>
          </a:prstGeom>
        </p:spPr>
        <p:txBody>
          <a:bodyPr/>
          <a:lstStyle>
            <a:lvl1pPr algn="ctr">
              <a:defRPr sz="1100">
                <a:solidFill>
                  <a:schemeClr val="bg1">
                    <a:lumMod val="6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79620668"/>
      </p:ext>
    </p:extLst>
  </p:cSld>
  <p:clrMap bg1="lt1" tx1="dk1" bg2="lt2" tx2="dk2" accent1="accent1" accent2="accent2" accent3="accent3" accent4="accent4" accent5="accent5" accent6="accent6" hlink="hlink" folHlink="folHlink"/>
  <p:sldLayoutIdLst>
    <p:sldLayoutId id="2147485273" r:id="rId1"/>
    <p:sldLayoutId id="2147485274" r:id="rId2"/>
    <p:sldLayoutId id="2147485275" r:id="rId3"/>
    <p:sldLayoutId id="2147485276" r:id="rId4"/>
    <p:sldLayoutId id="2147485277" r:id="rId5"/>
  </p:sldLayoutIdLst>
  <p:hf hdr="0" ftr="0" dt="0"/>
  <p:txStyles>
    <p:titleStyle>
      <a:lvl1pPr algn="ctr" rtl="0" eaLnBrk="0" fontAlgn="base" hangingPunct="0">
        <a:spcBef>
          <a:spcPct val="0"/>
        </a:spcBef>
        <a:spcAft>
          <a:spcPct val="0"/>
        </a:spcAft>
        <a:defRPr lang="en-US" sz="3200" b="1" kern="1200" dirty="0">
          <a:solidFill>
            <a:srgbClr val="1E5883"/>
          </a:solidFill>
          <a:latin typeface="Tw Cen MT"/>
          <a:ea typeface="+mj-ea"/>
          <a:cs typeface="Tw Cen MT"/>
        </a:defRPr>
      </a:lvl1pPr>
      <a:lvl2pPr algn="l" rtl="0" eaLnBrk="0" fontAlgn="base" hangingPunct="0">
        <a:spcBef>
          <a:spcPct val="0"/>
        </a:spcBef>
        <a:spcAft>
          <a:spcPct val="0"/>
        </a:spcAft>
        <a:defRPr sz="2500" b="1">
          <a:solidFill>
            <a:srgbClr val="1E5883"/>
          </a:solidFill>
          <a:latin typeface="Arial" charset="0"/>
          <a:cs typeface="Arial" charset="0"/>
        </a:defRPr>
      </a:lvl2pPr>
      <a:lvl3pPr algn="l" rtl="0" eaLnBrk="0" fontAlgn="base" hangingPunct="0">
        <a:spcBef>
          <a:spcPct val="0"/>
        </a:spcBef>
        <a:spcAft>
          <a:spcPct val="0"/>
        </a:spcAft>
        <a:defRPr sz="2500" b="1">
          <a:solidFill>
            <a:srgbClr val="1E5883"/>
          </a:solidFill>
          <a:latin typeface="Arial" charset="0"/>
          <a:cs typeface="Arial" charset="0"/>
        </a:defRPr>
      </a:lvl3pPr>
      <a:lvl4pPr algn="l" rtl="0" eaLnBrk="0" fontAlgn="base" hangingPunct="0">
        <a:spcBef>
          <a:spcPct val="0"/>
        </a:spcBef>
        <a:spcAft>
          <a:spcPct val="0"/>
        </a:spcAft>
        <a:defRPr sz="2500" b="1">
          <a:solidFill>
            <a:srgbClr val="1E5883"/>
          </a:solidFill>
          <a:latin typeface="Arial" charset="0"/>
          <a:cs typeface="Arial" charset="0"/>
        </a:defRPr>
      </a:lvl4pPr>
      <a:lvl5pPr algn="l" rtl="0" eaLnBrk="0" fontAlgn="base" hangingPunct="0">
        <a:spcBef>
          <a:spcPct val="0"/>
        </a:spcBef>
        <a:spcAft>
          <a:spcPct val="0"/>
        </a:spcAft>
        <a:defRPr sz="2500" b="1">
          <a:solidFill>
            <a:srgbClr val="1E5883"/>
          </a:solidFill>
          <a:latin typeface="Arial" charset="0"/>
          <a:cs typeface="Arial" charset="0"/>
        </a:defRPr>
      </a:lvl5pPr>
      <a:lvl6pPr marL="457200" algn="l" rtl="0" fontAlgn="base">
        <a:spcBef>
          <a:spcPct val="0"/>
        </a:spcBef>
        <a:spcAft>
          <a:spcPct val="0"/>
        </a:spcAft>
        <a:defRPr sz="3200" b="1">
          <a:solidFill>
            <a:schemeClr val="tx1"/>
          </a:solidFill>
          <a:latin typeface="Arial" charset="0"/>
          <a:cs typeface="Arial" charset="0"/>
        </a:defRPr>
      </a:lvl6pPr>
      <a:lvl7pPr marL="914400" algn="l" rtl="0" fontAlgn="base">
        <a:spcBef>
          <a:spcPct val="0"/>
        </a:spcBef>
        <a:spcAft>
          <a:spcPct val="0"/>
        </a:spcAft>
        <a:defRPr sz="3200" b="1">
          <a:solidFill>
            <a:schemeClr val="tx1"/>
          </a:solidFill>
          <a:latin typeface="Arial" charset="0"/>
          <a:cs typeface="Arial" charset="0"/>
        </a:defRPr>
      </a:lvl7pPr>
      <a:lvl8pPr marL="1371600" algn="l" rtl="0" fontAlgn="base">
        <a:spcBef>
          <a:spcPct val="0"/>
        </a:spcBef>
        <a:spcAft>
          <a:spcPct val="0"/>
        </a:spcAft>
        <a:defRPr sz="3200" b="1">
          <a:solidFill>
            <a:schemeClr val="tx1"/>
          </a:solidFill>
          <a:latin typeface="Arial" charset="0"/>
          <a:cs typeface="Arial" charset="0"/>
        </a:defRPr>
      </a:lvl8pPr>
      <a:lvl9pPr marL="1828800" algn="l" rtl="0" fontAlgn="base">
        <a:spcBef>
          <a:spcPct val="0"/>
        </a:spcBef>
        <a:spcAft>
          <a:spcPct val="0"/>
        </a:spcAft>
        <a:defRPr sz="3200" b="1">
          <a:solidFill>
            <a:schemeClr val="tx1"/>
          </a:solidFill>
          <a:latin typeface="Arial" charset="0"/>
          <a:cs typeface="Arial" charset="0"/>
        </a:defRPr>
      </a:lvl9pPr>
    </p:titleStyle>
    <p:bodyStyle>
      <a:lvl1pPr marL="342900" indent="-342900" algn="l" rtl="0" eaLnBrk="0" fontAlgn="base" hangingPunct="0">
        <a:spcBef>
          <a:spcPct val="20000"/>
        </a:spcBef>
        <a:spcAft>
          <a:spcPct val="0"/>
        </a:spcAft>
        <a:buFont typeface="Arial" pitchFamily="34" charset="0"/>
        <a:buChar char="•"/>
        <a:defRPr sz="1600" kern="1200">
          <a:solidFill>
            <a:srgbClr val="595959"/>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1600" kern="1200">
          <a:solidFill>
            <a:srgbClr val="595959"/>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1600" kern="1200">
          <a:solidFill>
            <a:srgbClr val="595959"/>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2.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4" Type="http://schemas.openxmlformats.org/officeDocument/2006/relationships/image" Target="../media/image23.png"/><Relationship Id="rId5" Type="http://schemas.openxmlformats.org/officeDocument/2006/relationships/customXml" Target="../ink/ink3.xml"/><Relationship Id="rId6"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mailto:NIEM-EM-Facilator@cse-corp.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p:cNvSpPr txBox="1">
            <a:spLocks/>
          </p:cNvSpPr>
          <p:nvPr/>
        </p:nvSpPr>
        <p:spPr bwMode="auto">
          <a:xfrm>
            <a:off x="0" y="2819400"/>
            <a:ext cx="9144000" cy="266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a:spcBef>
                <a:spcPts val="0"/>
              </a:spcBef>
              <a:spcAft>
                <a:spcPts val="4000"/>
              </a:spcAft>
              <a:buFont typeface="Arial" pitchFamily="34" charset="0"/>
              <a:buNone/>
            </a:pPr>
            <a:r>
              <a:rPr lang="en-US" sz="3200" b="1" dirty="0">
                <a:solidFill>
                  <a:srgbClr val="686868"/>
                </a:solidFill>
              </a:rPr>
              <a:t>Cross Domain Alignment and Community Engagement</a:t>
            </a:r>
            <a:endParaRPr lang="en-US" sz="2400" b="1" dirty="0">
              <a:solidFill>
                <a:srgbClr val="686868"/>
              </a:solidFill>
            </a:endParaRPr>
          </a:p>
          <a:p>
            <a:pPr algn="ctr">
              <a:spcBef>
                <a:spcPts val="0"/>
              </a:spcBef>
              <a:spcAft>
                <a:spcPts val="0"/>
              </a:spcAft>
              <a:buFont typeface="Arial" pitchFamily="34" charset="0"/>
              <a:buNone/>
            </a:pPr>
            <a:r>
              <a:rPr lang="en-US" dirty="0">
                <a:solidFill>
                  <a:schemeClr val="bg1">
                    <a:lumMod val="50000"/>
                  </a:schemeClr>
                </a:solidFill>
              </a:rPr>
              <a:t>Lain McNeill, NIEM NBAC Member-at-Large</a:t>
            </a:r>
          </a:p>
          <a:p>
            <a:pPr algn="ctr">
              <a:spcBef>
                <a:spcPts val="0"/>
              </a:spcBef>
              <a:spcAft>
                <a:spcPts val="0"/>
              </a:spcAft>
              <a:buFont typeface="Arial" pitchFamily="34" charset="0"/>
              <a:buNone/>
            </a:pPr>
            <a:r>
              <a:rPr lang="en-US" dirty="0">
                <a:solidFill>
                  <a:schemeClr val="bg1">
                    <a:lumMod val="50000"/>
                  </a:schemeClr>
                </a:solidFill>
              </a:rPr>
              <a:t>EM Domain Facilitator Team</a:t>
            </a:r>
          </a:p>
          <a:p>
            <a:pPr algn="ctr">
              <a:spcBef>
                <a:spcPts val="0"/>
              </a:spcBef>
              <a:spcAft>
                <a:spcPts val="4000"/>
              </a:spcAft>
              <a:buFont typeface="Arial" pitchFamily="34" charset="0"/>
              <a:buNone/>
            </a:pPr>
            <a:r>
              <a:rPr lang="en-US" dirty="0">
                <a:solidFill>
                  <a:schemeClr val="bg1">
                    <a:lumMod val="50000"/>
                  </a:schemeClr>
                </a:solidFill>
              </a:rPr>
              <a:t>PM DoD Biometrics</a:t>
            </a:r>
          </a:p>
          <a:p>
            <a:pPr algn="ctr">
              <a:spcBef>
                <a:spcPts val="0"/>
              </a:spcBef>
              <a:spcAft>
                <a:spcPts val="4000"/>
              </a:spcAft>
              <a:buFont typeface="Arial" pitchFamily="34" charset="0"/>
              <a:buNone/>
            </a:pPr>
            <a:r>
              <a:rPr lang="en-US" dirty="0">
                <a:solidFill>
                  <a:schemeClr val="bg1">
                    <a:lumMod val="50000"/>
                  </a:schemeClr>
                </a:solidFill>
              </a:rPr>
              <a:t>December 12, 2017</a:t>
            </a:r>
          </a:p>
        </p:txBody>
      </p:sp>
      <p:pic>
        <p:nvPicPr>
          <p:cNvPr id="4" name="Picture 3" descr="NIEM-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3500" y="1371600"/>
            <a:ext cx="3913632" cy="938784"/>
          </a:xfrm>
          <a:prstGeom prst="rect">
            <a:avLst/>
          </a:prstGeom>
        </p:spPr>
      </p:pic>
    </p:spTree>
    <p:extLst>
      <p:ext uri="{BB962C8B-B14F-4D97-AF65-F5344CB8AC3E}">
        <p14:creationId xmlns:p14="http://schemas.microsoft.com/office/powerpoint/2010/main" val="1152996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D4A30E31-B639-4646-9FB9-D7158EE5B3DE}"/>
              </a:ext>
            </a:extLst>
          </p:cNvPr>
          <p:cNvSpPr>
            <a:spLocks noGrp="1"/>
          </p:cNvSpPr>
          <p:nvPr>
            <p:ph idx="1"/>
          </p:nvPr>
        </p:nvSpPr>
        <p:spPr>
          <a:xfrm>
            <a:off x="457200" y="1112837"/>
            <a:ext cx="8229600" cy="3840163"/>
          </a:xfrm>
        </p:spPr>
        <p:txBody>
          <a:bodyPr/>
          <a:lstStyle/>
          <a:p>
            <a:pPr marL="0" indent="0">
              <a:buNone/>
            </a:pPr>
            <a:r>
              <a:rPr lang="en-US" dirty="0"/>
              <a:t>2) Grassroots Outreach</a:t>
            </a:r>
          </a:p>
          <a:p>
            <a:pPr lvl="1"/>
            <a:r>
              <a:rPr lang="en-US" dirty="0"/>
              <a:t>With the 4.0 release over and only incremental releases scheduled for the near term, the International Tiger Team can focus less on immediate model development and more on the larger community concerns and issues with respect to utilization of NIEM internationally.</a:t>
            </a:r>
          </a:p>
          <a:p>
            <a:pPr lvl="1"/>
            <a:r>
              <a:rPr lang="en-US" dirty="0"/>
              <a:t>The International Tiger Team plans to maintain more of a grassroots approach to engagement in FY18 with a focus on:</a:t>
            </a:r>
          </a:p>
          <a:p>
            <a:pPr lvl="2"/>
            <a:r>
              <a:rPr lang="en-US" dirty="0"/>
              <a:t> Identification of new data models, attributes and exchanges</a:t>
            </a:r>
          </a:p>
          <a:p>
            <a:pPr lvl="2"/>
            <a:r>
              <a:rPr lang="en-US" dirty="0"/>
              <a:t>Technical Assistance and advisory for members, stakeholders and potential adopters</a:t>
            </a:r>
          </a:p>
          <a:p>
            <a:pPr lvl="2"/>
            <a:r>
              <a:rPr lang="en-US" dirty="0"/>
              <a:t>Community of Interest Education (updated training modules and targeted workshops/briefings)</a:t>
            </a:r>
          </a:p>
          <a:p>
            <a:pPr lvl="2"/>
            <a:endParaRPr lang="en-US" dirty="0"/>
          </a:p>
          <a:p>
            <a:pPr lvl="2"/>
            <a:endParaRPr lang="en-US" dirty="0"/>
          </a:p>
          <a:p>
            <a:pPr lvl="2"/>
            <a:endParaRPr lang="en-US" dirty="0"/>
          </a:p>
        </p:txBody>
      </p:sp>
      <p:sp>
        <p:nvSpPr>
          <p:cNvPr id="5" name="Title 4">
            <a:extLst>
              <a:ext uri="{FF2B5EF4-FFF2-40B4-BE49-F238E27FC236}">
                <a16:creationId xmlns:a16="http://schemas.microsoft.com/office/drawing/2014/main" xmlns="" id="{7BD1F56D-6DCB-4CDE-8085-65EEFD5BDD53}"/>
              </a:ext>
            </a:extLst>
          </p:cNvPr>
          <p:cNvSpPr>
            <a:spLocks noGrp="1"/>
          </p:cNvSpPr>
          <p:nvPr>
            <p:ph type="title"/>
          </p:nvPr>
        </p:nvSpPr>
        <p:spPr/>
        <p:txBody>
          <a:bodyPr/>
          <a:lstStyle/>
          <a:p>
            <a:r>
              <a:rPr lang="en-US" dirty="0"/>
              <a:t>2018 INT’L TT PRIORITIES</a:t>
            </a:r>
          </a:p>
        </p:txBody>
      </p:sp>
      <p:pic>
        <p:nvPicPr>
          <p:cNvPr id="10" name="Picture 9">
            <a:extLst>
              <a:ext uri="{FF2B5EF4-FFF2-40B4-BE49-F238E27FC236}">
                <a16:creationId xmlns:a16="http://schemas.microsoft.com/office/drawing/2014/main" xmlns="" id="{B697CCAF-5870-4B1D-B43B-C05B7A027F76}"/>
              </a:ext>
            </a:extLst>
          </p:cNvPr>
          <p:cNvPicPr>
            <a:picLocks noChangeAspect="1"/>
          </p:cNvPicPr>
          <p:nvPr/>
        </p:nvPicPr>
        <p:blipFill rotWithShape="1">
          <a:blip r:embed="rId3">
            <a:extLst>
              <a:ext uri="{28A0092B-C50C-407E-A947-70E740481C1C}">
                <a14:useLocalDpi xmlns:a14="http://schemas.microsoft.com/office/drawing/2010/main" val="0"/>
              </a:ext>
            </a:extLst>
          </a:blip>
          <a:srcRect t="37111"/>
          <a:stretch/>
        </p:blipFill>
        <p:spPr>
          <a:xfrm>
            <a:off x="152400" y="5189141"/>
            <a:ext cx="2942636" cy="1059259"/>
          </a:xfrm>
          <a:prstGeom prst="rect">
            <a:avLst/>
          </a:prstGeom>
          <a:noFill/>
        </p:spPr>
      </p:pic>
      <p:pic>
        <p:nvPicPr>
          <p:cNvPr id="11" name="Picture 10">
            <a:extLst>
              <a:ext uri="{FF2B5EF4-FFF2-40B4-BE49-F238E27FC236}">
                <a16:creationId xmlns:a16="http://schemas.microsoft.com/office/drawing/2014/main" xmlns="" id="{32382983-1E64-49B0-BA2B-FC59207BC60F}"/>
              </a:ext>
            </a:extLst>
          </p:cNvPr>
          <p:cNvPicPr>
            <a:picLocks noChangeAspect="1"/>
          </p:cNvPicPr>
          <p:nvPr/>
        </p:nvPicPr>
        <p:blipFill rotWithShape="1">
          <a:blip r:embed="rId3">
            <a:extLst>
              <a:ext uri="{28A0092B-C50C-407E-A947-70E740481C1C}">
                <a14:useLocalDpi xmlns:a14="http://schemas.microsoft.com/office/drawing/2010/main" val="0"/>
              </a:ext>
            </a:extLst>
          </a:blip>
          <a:srcRect t="37111"/>
          <a:stretch/>
        </p:blipFill>
        <p:spPr>
          <a:xfrm>
            <a:off x="3095036" y="5189140"/>
            <a:ext cx="2942636" cy="1059259"/>
          </a:xfrm>
          <a:prstGeom prst="rect">
            <a:avLst/>
          </a:prstGeom>
          <a:noFill/>
        </p:spPr>
      </p:pic>
      <p:pic>
        <p:nvPicPr>
          <p:cNvPr id="12" name="Picture 11">
            <a:extLst>
              <a:ext uri="{FF2B5EF4-FFF2-40B4-BE49-F238E27FC236}">
                <a16:creationId xmlns:a16="http://schemas.microsoft.com/office/drawing/2014/main" xmlns="" id="{797E8995-6168-48A1-8ED9-90B074307231}"/>
              </a:ext>
            </a:extLst>
          </p:cNvPr>
          <p:cNvPicPr>
            <a:picLocks noChangeAspect="1"/>
          </p:cNvPicPr>
          <p:nvPr/>
        </p:nvPicPr>
        <p:blipFill rotWithShape="1">
          <a:blip r:embed="rId3">
            <a:extLst>
              <a:ext uri="{28A0092B-C50C-407E-A947-70E740481C1C}">
                <a14:useLocalDpi xmlns:a14="http://schemas.microsoft.com/office/drawing/2010/main" val="0"/>
              </a:ext>
            </a:extLst>
          </a:blip>
          <a:srcRect t="37111"/>
          <a:stretch/>
        </p:blipFill>
        <p:spPr>
          <a:xfrm>
            <a:off x="6042323" y="5189140"/>
            <a:ext cx="2942636" cy="1059259"/>
          </a:xfrm>
          <a:prstGeom prst="rect">
            <a:avLst/>
          </a:prstGeom>
          <a:noFill/>
        </p:spPr>
      </p:pic>
      <p:sp>
        <p:nvSpPr>
          <p:cNvPr id="8" name="Slide Number Placeholder 3">
            <a:extLst>
              <a:ext uri="{FF2B5EF4-FFF2-40B4-BE49-F238E27FC236}">
                <a16:creationId xmlns:a16="http://schemas.microsoft.com/office/drawing/2014/main" xmlns="" id="{E5E7D1EA-AB4D-4F87-919B-BA42C8BBCAF1}"/>
              </a:ext>
            </a:extLst>
          </p:cNvPr>
          <p:cNvSpPr txBox="1">
            <a:spLocks/>
          </p:cNvSpPr>
          <p:nvPr/>
        </p:nvSpPr>
        <p:spPr>
          <a:xfrm>
            <a:off x="3657600" y="6508750"/>
            <a:ext cx="2133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100" kern="1200">
                <a:solidFill>
                  <a:srgbClr val="949C9D"/>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7209025A-EA80-164B-A95B-D8212A632042}" type="slidenum">
              <a:rPr lang="en-US" smtClean="0"/>
              <a:pPr/>
              <a:t>10</a:t>
            </a:fld>
            <a:endParaRPr lang="en-US" dirty="0"/>
          </a:p>
        </p:txBody>
      </p:sp>
    </p:spTree>
    <p:extLst>
      <p:ext uri="{BB962C8B-B14F-4D97-AF65-F5344CB8AC3E}">
        <p14:creationId xmlns:p14="http://schemas.microsoft.com/office/powerpoint/2010/main" val="24820819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D4A30E31-B639-4646-9FB9-D7158EE5B3DE}"/>
              </a:ext>
            </a:extLst>
          </p:cNvPr>
          <p:cNvSpPr>
            <a:spLocks noGrp="1"/>
          </p:cNvSpPr>
          <p:nvPr>
            <p:ph idx="1"/>
          </p:nvPr>
        </p:nvSpPr>
        <p:spPr>
          <a:xfrm>
            <a:off x="457200" y="988219"/>
            <a:ext cx="8229600" cy="2239963"/>
          </a:xfrm>
        </p:spPr>
        <p:txBody>
          <a:bodyPr/>
          <a:lstStyle/>
          <a:p>
            <a:pPr marL="0" indent="0">
              <a:buNone/>
            </a:pPr>
            <a:r>
              <a:rPr lang="en-US" dirty="0"/>
              <a:t>3) Next Generation Collaboration/Sub-Working Groups establish International Tiger Team as Deliverable-oriented</a:t>
            </a:r>
          </a:p>
          <a:p>
            <a:pPr lvl="1"/>
            <a:r>
              <a:rPr lang="en-US" dirty="0"/>
              <a:t>Local Languages into NIEM (Canada lead)</a:t>
            </a:r>
          </a:p>
          <a:p>
            <a:pPr lvl="1"/>
            <a:r>
              <a:rPr lang="en-US" dirty="0"/>
              <a:t>Domestic Artifacts expanded to International Frameworks</a:t>
            </a:r>
          </a:p>
          <a:p>
            <a:pPr lvl="1"/>
            <a:r>
              <a:rPr lang="en-US" dirty="0"/>
              <a:t>Cross-standard alignment and higher level frameworks (Example NIEM EM : ISO + Stakeholder Internal +  International Humanitarian aligned to NATO/</a:t>
            </a:r>
            <a:r>
              <a:rPr lang="en-US" dirty="0" err="1"/>
              <a:t>MilOps</a:t>
            </a:r>
            <a:r>
              <a:rPr lang="en-US" dirty="0"/>
              <a:t> Frameworks)</a:t>
            </a:r>
          </a:p>
          <a:p>
            <a:pPr lvl="1"/>
            <a:endParaRPr lang="en-US" dirty="0"/>
          </a:p>
        </p:txBody>
      </p:sp>
      <p:sp>
        <p:nvSpPr>
          <p:cNvPr id="5" name="Title 4">
            <a:extLst>
              <a:ext uri="{FF2B5EF4-FFF2-40B4-BE49-F238E27FC236}">
                <a16:creationId xmlns:a16="http://schemas.microsoft.com/office/drawing/2014/main" xmlns="" id="{7BD1F56D-6DCB-4CDE-8085-65EEFD5BDD53}"/>
              </a:ext>
            </a:extLst>
          </p:cNvPr>
          <p:cNvSpPr>
            <a:spLocks noGrp="1"/>
          </p:cNvSpPr>
          <p:nvPr>
            <p:ph type="title"/>
          </p:nvPr>
        </p:nvSpPr>
        <p:spPr/>
        <p:txBody>
          <a:bodyPr/>
          <a:lstStyle/>
          <a:p>
            <a:r>
              <a:rPr lang="en-US" dirty="0"/>
              <a:t>2018 INT’L TT PRIORITIES</a:t>
            </a:r>
          </a:p>
        </p:txBody>
      </p:sp>
      <p:graphicFrame>
        <p:nvGraphicFramePr>
          <p:cNvPr id="8" name="Diagram 7">
            <a:extLst>
              <a:ext uri="{FF2B5EF4-FFF2-40B4-BE49-F238E27FC236}">
                <a16:creationId xmlns:a16="http://schemas.microsoft.com/office/drawing/2014/main" xmlns="" id="{0C466DD6-A0BC-4704-AF59-0F089EB17ACF}"/>
              </a:ext>
            </a:extLst>
          </p:cNvPr>
          <p:cNvGraphicFramePr/>
          <p:nvPr>
            <p:extLst/>
          </p:nvPr>
        </p:nvGraphicFramePr>
        <p:xfrm>
          <a:off x="1676400" y="2667000"/>
          <a:ext cx="5638800" cy="36298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3">
            <a:extLst>
              <a:ext uri="{FF2B5EF4-FFF2-40B4-BE49-F238E27FC236}">
                <a16:creationId xmlns:a16="http://schemas.microsoft.com/office/drawing/2014/main" xmlns="" id="{F4ED8555-EC92-436A-AD94-5113F750C783}"/>
              </a:ext>
            </a:extLst>
          </p:cNvPr>
          <p:cNvSpPr txBox="1">
            <a:spLocks/>
          </p:cNvSpPr>
          <p:nvPr/>
        </p:nvSpPr>
        <p:spPr>
          <a:xfrm>
            <a:off x="3657600" y="6508750"/>
            <a:ext cx="2133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100" kern="1200">
                <a:solidFill>
                  <a:srgbClr val="949C9D"/>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7209025A-EA80-164B-A95B-D8212A632042}" type="slidenum">
              <a:rPr lang="en-US" smtClean="0"/>
              <a:pPr/>
              <a:t>11</a:t>
            </a:fld>
            <a:endParaRPr lang="en-US" dirty="0"/>
          </a:p>
        </p:txBody>
      </p:sp>
    </p:spTree>
    <p:extLst>
      <p:ext uri="{BB962C8B-B14F-4D97-AF65-F5344CB8AC3E}">
        <p14:creationId xmlns:p14="http://schemas.microsoft.com/office/powerpoint/2010/main" val="2855429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98E3CED-94EC-45F6-8887-FA0994087471}"/>
              </a:ext>
            </a:extLst>
          </p:cNvPr>
          <p:cNvPicPr>
            <a:picLocks noChangeAspect="1"/>
          </p:cNvPicPr>
          <p:nvPr/>
        </p:nvPicPr>
        <p:blipFill rotWithShape="1">
          <a:blip r:embed="rId2">
            <a:extLst>
              <a:ext uri="{28A0092B-C50C-407E-A947-70E740481C1C}">
                <a14:useLocalDpi xmlns:a14="http://schemas.microsoft.com/office/drawing/2010/main" val="0"/>
              </a:ext>
            </a:extLst>
          </a:blip>
          <a:srcRect t="28580" b="16635"/>
          <a:stretch/>
        </p:blipFill>
        <p:spPr>
          <a:xfrm>
            <a:off x="0" y="3124200"/>
            <a:ext cx="9120948" cy="2893104"/>
          </a:xfrm>
          <a:prstGeom prst="rect">
            <a:avLst/>
          </a:prstGeom>
          <a:noFill/>
        </p:spPr>
      </p:pic>
      <p:sp>
        <p:nvSpPr>
          <p:cNvPr id="8" name="Title 4"/>
          <p:cNvSpPr>
            <a:spLocks noGrp="1"/>
          </p:cNvSpPr>
          <p:nvPr>
            <p:ph type="title"/>
          </p:nvPr>
        </p:nvSpPr>
        <p:spPr/>
        <p:txBody>
          <a:bodyPr/>
          <a:lstStyle/>
          <a:p>
            <a:r>
              <a:rPr lang="en-US" dirty="0"/>
              <a:t>NBAC STRATEGIC ROADMAP</a:t>
            </a:r>
          </a:p>
        </p:txBody>
      </p:sp>
      <p:sp>
        <p:nvSpPr>
          <p:cNvPr id="2" name="Slide Number Placeholder 1"/>
          <p:cNvSpPr>
            <a:spLocks noGrp="1"/>
          </p:cNvSpPr>
          <p:nvPr>
            <p:ph type="sldNum" sz="quarter" idx="4"/>
          </p:nvPr>
        </p:nvSpPr>
        <p:spPr/>
        <p:txBody>
          <a:bodyPr/>
          <a:lstStyle/>
          <a:p>
            <a:fld id="{DE814A3B-586F-6741-A578-6A3C03C31D10}" type="slidenum">
              <a:rPr lang="en-US" smtClean="0"/>
              <a:pPr/>
              <a:t>12</a:t>
            </a:fld>
            <a:endParaRPr lang="en-US" dirty="0"/>
          </a:p>
        </p:txBody>
      </p:sp>
      <p:sp>
        <p:nvSpPr>
          <p:cNvPr id="4" name="Content Placeholder 3"/>
          <p:cNvSpPr>
            <a:spLocks noGrp="1"/>
          </p:cNvSpPr>
          <p:nvPr>
            <p:ph idx="4294967295"/>
          </p:nvPr>
        </p:nvSpPr>
        <p:spPr>
          <a:xfrm>
            <a:off x="609600" y="873573"/>
            <a:ext cx="8001000" cy="4917627"/>
          </a:xfrm>
          <a:effectLst/>
        </p:spPr>
        <p:txBody>
          <a:bodyPr anchor="t" anchorCtr="0">
            <a:noAutofit/>
          </a:bodyPr>
          <a:lstStyle/>
          <a:p>
            <a:pPr marL="0" lvl="0" indent="0">
              <a:lnSpc>
                <a:spcPct val="150000"/>
              </a:lnSpc>
              <a:spcBef>
                <a:spcPts val="0"/>
              </a:spcBef>
              <a:spcAft>
                <a:spcPts val="1200"/>
              </a:spcAft>
              <a:buNone/>
            </a:pPr>
            <a:r>
              <a:rPr lang="en-US" sz="1400" dirty="0"/>
              <a:t>The </a:t>
            </a:r>
            <a:r>
              <a:rPr lang="en-US" sz="1400" b="1" dirty="0"/>
              <a:t>NBAC Strategic Roadmap (FY2017-18) </a:t>
            </a:r>
            <a:r>
              <a:rPr lang="en-US" sz="1400" dirty="0"/>
              <a:t>provides an overview of NBAC, including Core Ideology (Vision, Mission and Values), Fundamental Drivers and Goals and Deliverables for the 2017-18 period </a:t>
            </a:r>
          </a:p>
          <a:p>
            <a:pPr marL="0" lvl="0" indent="0">
              <a:lnSpc>
                <a:spcPct val="150000"/>
              </a:lnSpc>
              <a:spcBef>
                <a:spcPts val="0"/>
              </a:spcBef>
              <a:spcAft>
                <a:spcPts val="1200"/>
              </a:spcAft>
              <a:buNone/>
            </a:pPr>
            <a:r>
              <a:rPr lang="en-US" sz="1400" dirty="0"/>
              <a:t>As stated within the document, the Core Mission of the NBAC is “to set the business architecture and requirements of NIEM, manage NIEM core, and facilitate the processes for the regulation and support of NIEM domains.” </a:t>
            </a:r>
          </a:p>
        </p:txBody>
      </p:sp>
      <p:sp>
        <p:nvSpPr>
          <p:cNvPr id="5" name="TextBox 4">
            <a:extLst>
              <a:ext uri="{FF2B5EF4-FFF2-40B4-BE49-F238E27FC236}">
                <a16:creationId xmlns:a16="http://schemas.microsoft.com/office/drawing/2014/main" xmlns="" id="{88F7B5E0-1DC5-4878-8153-7B6DF8B51012}"/>
              </a:ext>
            </a:extLst>
          </p:cNvPr>
          <p:cNvSpPr txBox="1"/>
          <p:nvPr/>
        </p:nvSpPr>
        <p:spPr>
          <a:xfrm>
            <a:off x="4648200" y="3600033"/>
            <a:ext cx="4191000" cy="2800767"/>
          </a:xfrm>
          <a:prstGeom prst="rect">
            <a:avLst/>
          </a:prstGeom>
          <a:noFill/>
          <a:effectLst>
            <a:outerShdw blurRad="50800" dist="38100" dir="8100000" algn="tr" rotWithShape="0">
              <a:prstClr val="black">
                <a:alpha val="40000"/>
              </a:prstClr>
            </a:outerShdw>
          </a:effectLst>
        </p:spPr>
        <p:txBody>
          <a:bodyPr wrap="square" rtlCol="0">
            <a:spAutoFit/>
          </a:bodyPr>
          <a:lstStyle/>
          <a:p>
            <a:pPr marL="525780" lvl="0" indent="-342900">
              <a:spcBef>
                <a:spcPts val="0"/>
              </a:spcBef>
              <a:spcAft>
                <a:spcPts val="1200"/>
              </a:spcAft>
              <a:buFont typeface="+mj-lt"/>
              <a:buAutoNum type="arabicParenR" startAt="6"/>
            </a:pPr>
            <a:r>
              <a:rPr lang="en-US" sz="1400" b="1" dirty="0">
                <a:solidFill>
                  <a:schemeClr val="bg1"/>
                </a:solidFill>
                <a:effectLst>
                  <a:outerShdw blurRad="38100" dist="38100" dir="2700000" algn="tl">
                    <a:srgbClr val="000000">
                      <a:alpha val="43137"/>
                    </a:srgbClr>
                  </a:outerShdw>
                </a:effectLst>
              </a:rPr>
              <a:t>  Increase adoption of NIEM</a:t>
            </a:r>
          </a:p>
          <a:p>
            <a:pPr marL="640080" lvl="0" indent="-457200">
              <a:spcBef>
                <a:spcPts val="0"/>
              </a:spcBef>
              <a:spcAft>
                <a:spcPts val="1200"/>
              </a:spcAft>
              <a:buFont typeface="+mj-lt"/>
              <a:buAutoNum type="arabicParenR" startAt="6"/>
            </a:pPr>
            <a:r>
              <a:rPr lang="en-US" sz="1400" b="1" dirty="0">
                <a:solidFill>
                  <a:schemeClr val="bg1"/>
                </a:solidFill>
                <a:effectLst>
                  <a:outerShdw blurRad="38100" dist="38100" dir="2700000" algn="tl">
                    <a:srgbClr val="000000">
                      <a:alpha val="43137"/>
                    </a:srgbClr>
                  </a:outerShdw>
                </a:effectLst>
              </a:rPr>
              <a:t>Ensure continuous committee improvement</a:t>
            </a:r>
          </a:p>
          <a:p>
            <a:pPr marL="640080" lvl="0" indent="-457200">
              <a:spcBef>
                <a:spcPts val="0"/>
              </a:spcBef>
              <a:spcAft>
                <a:spcPts val="1200"/>
              </a:spcAft>
              <a:buFont typeface="+mj-lt"/>
              <a:buAutoNum type="arabicParenR" startAt="6"/>
            </a:pPr>
            <a:r>
              <a:rPr lang="en-US" sz="1400" b="1" dirty="0">
                <a:solidFill>
                  <a:schemeClr val="bg1"/>
                </a:solidFill>
                <a:effectLst>
                  <a:outerShdw blurRad="38100" dist="38100" dir="2700000" algn="tl">
                    <a:srgbClr val="000000">
                      <a:alpha val="43137"/>
                    </a:srgbClr>
                  </a:outerShdw>
                </a:effectLst>
              </a:rPr>
              <a:t>Elevate NIEM implementation</a:t>
            </a:r>
          </a:p>
          <a:p>
            <a:pPr marL="640080" lvl="0" indent="-457200">
              <a:spcBef>
                <a:spcPts val="0"/>
              </a:spcBef>
              <a:spcAft>
                <a:spcPts val="1200"/>
              </a:spcAft>
              <a:buFont typeface="+mj-lt"/>
              <a:buAutoNum type="arabicParenR" startAt="6"/>
            </a:pPr>
            <a:r>
              <a:rPr lang="en-US" sz="1400" b="1" dirty="0">
                <a:solidFill>
                  <a:schemeClr val="bg1"/>
                </a:solidFill>
                <a:effectLst>
                  <a:outerShdw blurRad="38100" dist="38100" dir="2700000" algn="tl">
                    <a:srgbClr val="000000">
                      <a:alpha val="43137"/>
                    </a:srgbClr>
                  </a:outerShdw>
                </a:effectLst>
              </a:rPr>
              <a:t>Embrace transparency in governance and model management</a:t>
            </a:r>
          </a:p>
          <a:p>
            <a:pPr marL="640080" lvl="0" indent="-457200">
              <a:spcBef>
                <a:spcPts val="0"/>
              </a:spcBef>
              <a:spcAft>
                <a:spcPts val="1200"/>
              </a:spcAft>
              <a:buFont typeface="+mj-lt"/>
              <a:buAutoNum type="arabicParenR" startAt="6"/>
            </a:pPr>
            <a:r>
              <a:rPr lang="en-US" sz="1400" b="1" dirty="0">
                <a:solidFill>
                  <a:schemeClr val="bg1"/>
                </a:solidFill>
                <a:effectLst>
                  <a:outerShdw blurRad="38100" dist="38100" dir="2700000" algn="tl">
                    <a:srgbClr val="000000">
                      <a:alpha val="43137"/>
                    </a:srgbClr>
                  </a:outerShdw>
                </a:effectLst>
              </a:rPr>
              <a:t>Maintain NIEM relevance as technologies emerge</a:t>
            </a:r>
          </a:p>
          <a:p>
            <a:endParaRPr lang="en-US" sz="1400" b="1"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p:sp>
        <p:nvSpPr>
          <p:cNvPr id="9" name="TextBox 8">
            <a:extLst>
              <a:ext uri="{FF2B5EF4-FFF2-40B4-BE49-F238E27FC236}">
                <a16:creationId xmlns:a16="http://schemas.microsoft.com/office/drawing/2014/main" xmlns="" id="{A4C77D9E-A382-49A7-9EBE-CD3293B19429}"/>
              </a:ext>
            </a:extLst>
          </p:cNvPr>
          <p:cNvSpPr txBox="1"/>
          <p:nvPr/>
        </p:nvSpPr>
        <p:spPr>
          <a:xfrm>
            <a:off x="-761999" y="3584632"/>
            <a:ext cx="5410200" cy="2800767"/>
          </a:xfrm>
          <a:prstGeom prst="rect">
            <a:avLst/>
          </a:prstGeom>
          <a:noFill/>
          <a:effectLst>
            <a:outerShdw blurRad="50800" dist="38100" dir="8100000" algn="tr" rotWithShape="0">
              <a:prstClr val="black">
                <a:alpha val="40000"/>
              </a:prstClr>
            </a:outerShdw>
          </a:effectLst>
        </p:spPr>
        <p:txBody>
          <a:bodyPr wrap="square" rtlCol="0">
            <a:spAutoFit/>
          </a:bodyPr>
          <a:lstStyle/>
          <a:p>
            <a:pPr marL="2011680" lvl="0" indent="-457200">
              <a:spcBef>
                <a:spcPts val="0"/>
              </a:spcBef>
              <a:spcAft>
                <a:spcPts val="1200"/>
              </a:spcAft>
              <a:buFont typeface="+mj-lt"/>
              <a:buAutoNum type="arabicParenR"/>
            </a:pPr>
            <a:r>
              <a:rPr lang="en-US" sz="1400" b="1" dirty="0">
                <a:solidFill>
                  <a:schemeClr val="bg1"/>
                </a:solidFill>
                <a:effectLst>
                  <a:outerShdw blurRad="38100" dist="38100" dir="2700000" algn="tl">
                    <a:srgbClr val="000000">
                      <a:alpha val="43137"/>
                    </a:srgbClr>
                  </a:outerShdw>
                </a:effectLst>
              </a:rPr>
              <a:t>Advance the Enterprise Model approach to adopt NIEM</a:t>
            </a:r>
          </a:p>
          <a:p>
            <a:pPr marL="2011680" lvl="0" indent="-457200">
              <a:spcBef>
                <a:spcPts val="0"/>
              </a:spcBef>
              <a:spcAft>
                <a:spcPts val="1200"/>
              </a:spcAft>
              <a:buFont typeface="+mj-lt"/>
              <a:buAutoNum type="arabicParenR"/>
            </a:pPr>
            <a:r>
              <a:rPr lang="en-US" sz="1400" b="1" dirty="0">
                <a:solidFill>
                  <a:schemeClr val="bg1"/>
                </a:solidFill>
                <a:effectLst>
                  <a:outerShdw blurRad="38100" dist="38100" dir="2700000" algn="tl">
                    <a:srgbClr val="000000">
                      <a:alpha val="43137"/>
                    </a:srgbClr>
                  </a:outerShdw>
                </a:effectLst>
              </a:rPr>
              <a:t>Lead internationalization of NIEM</a:t>
            </a:r>
          </a:p>
          <a:p>
            <a:pPr marL="2011680" lvl="0" indent="-457200">
              <a:spcBef>
                <a:spcPts val="0"/>
              </a:spcBef>
              <a:spcAft>
                <a:spcPts val="1200"/>
              </a:spcAft>
              <a:buFont typeface="+mj-lt"/>
              <a:buAutoNum type="arabicParenR"/>
            </a:pPr>
            <a:r>
              <a:rPr lang="en-US" sz="1400" b="1" dirty="0">
                <a:solidFill>
                  <a:schemeClr val="bg1"/>
                </a:solidFill>
                <a:effectLst>
                  <a:outerShdw blurRad="38100" dist="38100" dir="2700000" algn="tl">
                    <a:srgbClr val="000000">
                      <a:alpha val="43137"/>
                    </a:srgbClr>
                  </a:outerShdw>
                </a:effectLst>
              </a:rPr>
              <a:t>Advance each domain’s maturity</a:t>
            </a:r>
          </a:p>
          <a:p>
            <a:pPr marL="2011680" lvl="0" indent="-457200">
              <a:spcBef>
                <a:spcPts val="0"/>
              </a:spcBef>
              <a:spcAft>
                <a:spcPts val="1200"/>
              </a:spcAft>
              <a:buFont typeface="+mj-lt"/>
              <a:buAutoNum type="arabicParenR"/>
            </a:pPr>
            <a:r>
              <a:rPr lang="en-US" sz="1400" b="1" dirty="0">
                <a:solidFill>
                  <a:schemeClr val="bg1"/>
                </a:solidFill>
                <a:effectLst>
                  <a:outerShdw blurRad="38100" dist="38100" dir="2700000" algn="tl">
                    <a:srgbClr val="000000">
                      <a:alpha val="43137"/>
                    </a:srgbClr>
                  </a:outerShdw>
                </a:effectLst>
              </a:rPr>
              <a:t>Maintain alignment across NBAC, NIEM PMO and NTAC</a:t>
            </a:r>
          </a:p>
          <a:p>
            <a:pPr marL="2011680" lvl="0" indent="-457200">
              <a:spcBef>
                <a:spcPts val="0"/>
              </a:spcBef>
              <a:spcAft>
                <a:spcPts val="1200"/>
              </a:spcAft>
              <a:buFont typeface="+mj-lt"/>
              <a:buAutoNum type="arabicParenR"/>
            </a:pPr>
            <a:r>
              <a:rPr lang="en-US" sz="1400" b="1" dirty="0">
                <a:solidFill>
                  <a:schemeClr val="bg1"/>
                </a:solidFill>
                <a:effectLst>
                  <a:outerShdw blurRad="38100" dist="38100" dir="2700000" algn="tl">
                    <a:srgbClr val="000000">
                      <a:alpha val="43137"/>
                    </a:srgbClr>
                  </a:outerShdw>
                </a:effectLst>
              </a:rPr>
              <a:t>Produce periodic quality model content update</a:t>
            </a:r>
          </a:p>
          <a:p>
            <a:pPr marL="2011680" indent="-457200"/>
            <a:endParaRPr lang="en-US" sz="1400" b="1" dirty="0">
              <a:solidFill>
                <a:schemeClr val="bg1"/>
              </a:solidFill>
              <a:effectLst>
                <a:outerShdw blurRad="38100" dist="38100" dir="2700000" algn="tl">
                  <a:srgbClr val="000000">
                    <a:alpha val="43137"/>
                  </a:srgbClr>
                </a:outerShdw>
              </a:effectLst>
              <a:latin typeface="Arial" pitchFamily="34" charset="0"/>
              <a:cs typeface="Arial" pitchFamily="34" charset="0"/>
            </a:endParaRP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xmlns="" id="{A4D4C7BB-76CE-4769-9463-B313C0F07FD7}"/>
                  </a:ext>
                </a:extLst>
              </p14:cNvPr>
              <p14:cNvContentPartPr/>
              <p14:nvPr/>
            </p14:nvContentPartPr>
            <p14:xfrm>
              <a:off x="4748901" y="5491850"/>
              <a:ext cx="3660480" cy="638396"/>
            </p14:xfrm>
          </p:contentPart>
        </mc:Choice>
        <mc:Fallback xmlns="">
          <p:pic>
            <p:nvPicPr>
              <p:cNvPr id="13" name="Ink 12">
                <a:extLst>
                  <a:ext uri="{FF2B5EF4-FFF2-40B4-BE49-F238E27FC236}">
                    <a16:creationId xmlns:a16="http://schemas.microsoft.com/office/drawing/2014/main" xmlns:p14="http://schemas.microsoft.com/office/powerpoint/2010/main" xmlns="" id="{A4D4C7BB-76CE-4769-9463-B313C0F07FD7}"/>
                  </a:ext>
                </a:extLst>
              </p:cNvPr>
              <p:cNvPicPr/>
              <p:nvPr/>
            </p:nvPicPr>
            <p:blipFill>
              <a:blip r:embed="rId4"/>
              <a:stretch>
                <a:fillRect/>
              </a:stretch>
            </p:blipFill>
            <p:spPr>
              <a:xfrm>
                <a:off x="4704621" y="5447562"/>
                <a:ext cx="3749040" cy="726972"/>
              </a:xfrm>
              <a:prstGeom prst="rect">
                <a:avLst/>
              </a:prstGeom>
            </p:spPr>
          </p:pic>
        </mc:Fallback>
      </mc:AlternateContent>
      <p:sp>
        <p:nvSpPr>
          <p:cNvPr id="3" name="Rectangle 2">
            <a:extLst>
              <a:ext uri="{FF2B5EF4-FFF2-40B4-BE49-F238E27FC236}">
                <a16:creationId xmlns:a16="http://schemas.microsoft.com/office/drawing/2014/main" xmlns="" id="{2B2B1F12-A398-4A97-94AF-16FDEAE3F2D0}"/>
              </a:ext>
            </a:extLst>
          </p:cNvPr>
          <p:cNvSpPr/>
          <p:nvPr/>
        </p:nvSpPr>
        <p:spPr>
          <a:xfrm>
            <a:off x="56745" y="3061400"/>
            <a:ext cx="8352636" cy="507831"/>
          </a:xfrm>
          <a:prstGeom prst="rect">
            <a:avLst/>
          </a:prstGeom>
          <a:effectLst>
            <a:outerShdw blurRad="50800" dist="38100" dir="8100000" algn="tr" rotWithShape="0">
              <a:prstClr val="black">
                <a:alpha val="40000"/>
              </a:prstClr>
            </a:outerShdw>
          </a:effectLst>
        </p:spPr>
        <p:txBody>
          <a:bodyPr wrap="square">
            <a:spAutoFit/>
          </a:bodyPr>
          <a:lstStyle/>
          <a:p>
            <a:pPr marL="0" lvl="0" indent="0">
              <a:lnSpc>
                <a:spcPct val="150000"/>
              </a:lnSpc>
              <a:spcBef>
                <a:spcPts val="0"/>
              </a:spcBef>
              <a:spcAft>
                <a:spcPts val="1200"/>
              </a:spcAft>
              <a:buNone/>
            </a:pPr>
            <a:r>
              <a:rPr lang="en-US" b="1" dirty="0">
                <a:solidFill>
                  <a:schemeClr val="bg1"/>
                </a:solidFill>
              </a:rPr>
              <a:t>The 10 goals put forth in the Strategic Roadmap:</a:t>
            </a:r>
          </a:p>
        </p:txBody>
      </p:sp>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xmlns="" id="{A4D4C7BB-76CE-4769-9463-B313C0F07FD7}"/>
                  </a:ext>
                </a:extLst>
              </p14:cNvPr>
              <p14:cNvContentPartPr/>
              <p14:nvPr/>
            </p14:nvContentPartPr>
            <p14:xfrm>
              <a:off x="4648200" y="3429000"/>
              <a:ext cx="3660480" cy="638396"/>
            </p14:xfrm>
          </p:contentPart>
        </mc:Choice>
        <mc:Fallback xmlns="">
          <p:pic>
            <p:nvPicPr>
              <p:cNvPr id="11" name="Ink 10">
                <a:extLst>
                  <a:ext uri="{FF2B5EF4-FFF2-40B4-BE49-F238E27FC236}">
                    <a16:creationId xmlns:a16="http://schemas.microsoft.com/office/drawing/2014/main" xmlns:p14="http://schemas.microsoft.com/office/powerpoint/2010/main" xmlns="" id="{A4D4C7BB-76CE-4769-9463-B313C0F07FD7}"/>
                  </a:ext>
                </a:extLst>
              </p:cNvPr>
              <p:cNvPicPr/>
              <p:nvPr/>
            </p:nvPicPr>
            <p:blipFill>
              <a:blip r:embed="rId6"/>
              <a:stretch>
                <a:fillRect/>
              </a:stretch>
            </p:blipFill>
            <p:spPr>
              <a:xfrm>
                <a:off x="4603920" y="3385072"/>
                <a:ext cx="3749040" cy="726972"/>
              </a:xfrm>
              <a:prstGeom prst="rect">
                <a:avLst/>
              </a:prstGeom>
            </p:spPr>
          </p:pic>
        </mc:Fallback>
      </mc:AlternateContent>
    </p:spTree>
    <p:extLst>
      <p:ext uri="{BB962C8B-B14F-4D97-AF65-F5344CB8AC3E}">
        <p14:creationId xmlns:p14="http://schemas.microsoft.com/office/powerpoint/2010/main" val="1672939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F1FD63-4CD7-430E-8B11-FD76BB259508}"/>
              </a:ext>
            </a:extLst>
          </p:cNvPr>
          <p:cNvSpPr>
            <a:spLocks noGrp="1"/>
          </p:cNvSpPr>
          <p:nvPr>
            <p:ph type="title"/>
          </p:nvPr>
        </p:nvSpPr>
        <p:spPr/>
        <p:txBody>
          <a:bodyPr/>
          <a:lstStyle/>
          <a:p>
            <a:r>
              <a:rPr lang="en-US" dirty="0"/>
              <a:t>CONTACT</a:t>
            </a:r>
          </a:p>
        </p:txBody>
      </p:sp>
      <p:sp>
        <p:nvSpPr>
          <p:cNvPr id="3" name="Slide Number Placeholder 2">
            <a:extLst>
              <a:ext uri="{FF2B5EF4-FFF2-40B4-BE49-F238E27FC236}">
                <a16:creationId xmlns:a16="http://schemas.microsoft.com/office/drawing/2014/main" xmlns="" id="{D63B7434-8042-47A9-8FA1-676754D6DE56}"/>
              </a:ext>
            </a:extLst>
          </p:cNvPr>
          <p:cNvSpPr>
            <a:spLocks noGrp="1"/>
          </p:cNvSpPr>
          <p:nvPr>
            <p:ph type="sldNum" sz="quarter" idx="4"/>
          </p:nvPr>
        </p:nvSpPr>
        <p:spPr/>
        <p:txBody>
          <a:bodyPr/>
          <a:lstStyle/>
          <a:p>
            <a:fld id="{7209025A-EA80-164B-A95B-D8212A632042}" type="slidenum">
              <a:rPr lang="en-US" smtClean="0"/>
              <a:pPr/>
              <a:t>13</a:t>
            </a:fld>
            <a:endParaRPr lang="en-US" dirty="0"/>
          </a:p>
        </p:txBody>
      </p:sp>
      <p:sp>
        <p:nvSpPr>
          <p:cNvPr id="5" name="Content Placeholder 5">
            <a:extLst>
              <a:ext uri="{FF2B5EF4-FFF2-40B4-BE49-F238E27FC236}">
                <a16:creationId xmlns:a16="http://schemas.microsoft.com/office/drawing/2014/main" xmlns="" id="{26A08800-3EAA-4CC3-A96E-DA5953746F95}"/>
              </a:ext>
            </a:extLst>
          </p:cNvPr>
          <p:cNvSpPr txBox="1">
            <a:spLocks/>
          </p:cNvSpPr>
          <p:nvPr/>
        </p:nvSpPr>
        <p:spPr>
          <a:xfrm>
            <a:off x="533400" y="2941637"/>
            <a:ext cx="8229600" cy="2239963"/>
          </a:xfrm>
          <a:prstGeom prst="rect">
            <a:avLst/>
          </a:prstGeom>
        </p:spPr>
        <p:txBody>
          <a:bodyPr/>
          <a:lstStyle>
            <a:lvl1pPr marL="342900" indent="-3429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000" b="1" dirty="0"/>
              <a:t>For more information about </a:t>
            </a:r>
            <a:r>
              <a:rPr lang="en-US" sz="2000" b="1" dirty="0" smtClean="0"/>
              <a:t>the NIEM EM Domain, </a:t>
            </a:r>
            <a:r>
              <a:rPr lang="en-US" sz="2000" b="1" dirty="0"/>
              <a:t>please contact</a:t>
            </a:r>
            <a:r>
              <a:rPr lang="en-US" sz="2000" b="1" dirty="0" smtClean="0"/>
              <a:t>:</a:t>
            </a:r>
          </a:p>
          <a:p>
            <a:pPr marL="0" indent="0" algn="ctr">
              <a:buFont typeface="Arial" pitchFamily="34" charset="0"/>
              <a:buNone/>
            </a:pPr>
            <a:endParaRPr lang="en-US" sz="2000" b="1" dirty="0"/>
          </a:p>
          <a:p>
            <a:pPr marL="0" indent="0" algn="ctr">
              <a:buFont typeface="Arial" pitchFamily="34" charset="0"/>
              <a:buNone/>
            </a:pPr>
            <a:r>
              <a:rPr lang="en-US" sz="2000" b="1" dirty="0" smtClean="0">
                <a:hlinkClick r:id="rId2"/>
              </a:rPr>
              <a:t>NIEM-EM-Facilator@cse-corp.com</a:t>
            </a:r>
            <a:endParaRPr lang="en-US" sz="2000" b="1" dirty="0"/>
          </a:p>
          <a:p>
            <a:pPr marL="0" indent="0" algn="ctr">
              <a:buFont typeface="Arial" pitchFamily="34" charset="0"/>
              <a:buNone/>
            </a:pPr>
            <a:endParaRPr lang="en-US" sz="2000" b="1" dirty="0">
              <a:solidFill>
                <a:schemeClr val="bg1">
                  <a:lumMod val="50000"/>
                </a:schemeClr>
              </a:solidFill>
            </a:endParaRPr>
          </a:p>
          <a:p>
            <a:pPr marL="0" indent="0" algn="ctr">
              <a:buFont typeface="Arial" pitchFamily="34" charset="0"/>
              <a:buNone/>
            </a:pPr>
            <a:r>
              <a:rPr lang="en-US" sz="2000" dirty="0" smtClean="0">
                <a:solidFill>
                  <a:schemeClr val="bg1">
                    <a:lumMod val="50000"/>
                  </a:schemeClr>
                </a:solidFill>
              </a:rPr>
              <a:t> </a:t>
            </a:r>
            <a:endParaRPr lang="en-US" sz="2000" b="1" dirty="0"/>
          </a:p>
          <a:p>
            <a:pPr marL="0" indent="0" algn="ctr">
              <a:buNone/>
            </a:pPr>
            <a:r>
              <a:rPr lang="en-US" sz="2000" b="1" dirty="0"/>
              <a:t>Lain McNeill, Interoperability &amp; Standards</a:t>
            </a:r>
          </a:p>
          <a:p>
            <a:pPr marL="0" indent="0" algn="ctr">
              <a:buFont typeface="Arial" pitchFamily="34" charset="0"/>
              <a:buNone/>
            </a:pPr>
            <a:r>
              <a:rPr lang="en-US" sz="2000" b="1" dirty="0"/>
              <a:t>Phone: 703-501-4208</a:t>
            </a:r>
          </a:p>
          <a:p>
            <a:pPr marL="0" indent="0" algn="ctr">
              <a:buFont typeface="Arial" pitchFamily="34" charset="0"/>
              <a:buNone/>
            </a:pPr>
            <a:r>
              <a:rPr lang="en-US" sz="2000" b="1" dirty="0"/>
              <a:t>Email: lain.mcneill@cse-corp.com</a:t>
            </a:r>
          </a:p>
          <a:p>
            <a:pPr lvl="1" algn="ctr"/>
            <a:endParaRPr lang="en-US" dirty="0"/>
          </a:p>
        </p:txBody>
      </p:sp>
    </p:spTree>
    <p:extLst>
      <p:ext uri="{BB962C8B-B14F-4D97-AF65-F5344CB8AC3E}">
        <p14:creationId xmlns:p14="http://schemas.microsoft.com/office/powerpoint/2010/main" val="1021084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xmlns="" id="{CF76AC92-9F4D-48A1-9D85-302C88B7FA39}"/>
              </a:ext>
            </a:extLst>
          </p:cNvPr>
          <p:cNvSpPr>
            <a:spLocks noGrp="1"/>
          </p:cNvSpPr>
          <p:nvPr>
            <p:ph type="body" sz="quarter" idx="10"/>
          </p:nvPr>
        </p:nvSpPr>
        <p:spPr/>
        <p:txBody>
          <a:bodyPr>
            <a:normAutofit/>
          </a:bodyPr>
          <a:lstStyle/>
          <a:p>
            <a:pPr algn="ctr"/>
            <a:r>
              <a:rPr lang="en-US" sz="4800" i="0" dirty="0"/>
              <a:t>THANK YOU!</a:t>
            </a:r>
          </a:p>
        </p:txBody>
      </p:sp>
      <p:sp>
        <p:nvSpPr>
          <p:cNvPr id="2" name="Rectangle 1">
            <a:extLst>
              <a:ext uri="{FF2B5EF4-FFF2-40B4-BE49-F238E27FC236}">
                <a16:creationId xmlns:a16="http://schemas.microsoft.com/office/drawing/2014/main" xmlns="" id="{527DB85A-8307-4FCF-A648-D33812A03C28}"/>
              </a:ext>
            </a:extLst>
          </p:cNvPr>
          <p:cNvSpPr/>
          <p:nvPr/>
        </p:nvSpPr>
        <p:spPr>
          <a:xfrm>
            <a:off x="7315200" y="6242050"/>
            <a:ext cx="17526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487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66A0EAF-BF9E-4500-A371-33FB6141D46D}"/>
              </a:ext>
            </a:extLst>
          </p:cNvPr>
          <p:cNvSpPr>
            <a:spLocks noGrp="1"/>
          </p:cNvSpPr>
          <p:nvPr>
            <p:ph type="title"/>
          </p:nvPr>
        </p:nvSpPr>
        <p:spPr/>
        <p:txBody>
          <a:bodyPr/>
          <a:lstStyle/>
          <a:p>
            <a:r>
              <a:rPr lang="en-US" dirty="0"/>
              <a:t>THE NIEM DOMAIN SYSTEM</a:t>
            </a:r>
          </a:p>
        </p:txBody>
      </p:sp>
      <p:sp>
        <p:nvSpPr>
          <p:cNvPr id="3" name="Slide Number Placeholder 2">
            <a:extLst>
              <a:ext uri="{FF2B5EF4-FFF2-40B4-BE49-F238E27FC236}">
                <a16:creationId xmlns:a16="http://schemas.microsoft.com/office/drawing/2014/main" xmlns="" id="{0E469E58-7F79-4204-9943-0281D6440FB3}"/>
              </a:ext>
            </a:extLst>
          </p:cNvPr>
          <p:cNvSpPr>
            <a:spLocks noGrp="1"/>
          </p:cNvSpPr>
          <p:nvPr>
            <p:ph type="sldNum" sz="quarter" idx="4"/>
          </p:nvPr>
        </p:nvSpPr>
        <p:spPr/>
        <p:txBody>
          <a:bodyPr/>
          <a:lstStyle/>
          <a:p>
            <a:fld id="{7209025A-EA80-164B-A95B-D8212A632042}" type="slidenum">
              <a:rPr lang="en-US" smtClean="0"/>
              <a:pPr/>
              <a:t>2</a:t>
            </a:fld>
            <a:endParaRPr lang="en-US" dirty="0"/>
          </a:p>
        </p:txBody>
      </p:sp>
      <p:pic>
        <p:nvPicPr>
          <p:cNvPr id="2" name="Picture 1">
            <a:extLst>
              <a:ext uri="{FF2B5EF4-FFF2-40B4-BE49-F238E27FC236}">
                <a16:creationId xmlns:a16="http://schemas.microsoft.com/office/drawing/2014/main" xmlns="" id="{82B0C8CA-21E8-448F-A4E5-CDC96773A28B}"/>
              </a:ext>
            </a:extLst>
          </p:cNvPr>
          <p:cNvPicPr>
            <a:picLocks noChangeAspect="1"/>
          </p:cNvPicPr>
          <p:nvPr/>
        </p:nvPicPr>
        <p:blipFill rotWithShape="1">
          <a:blip r:embed="rId2"/>
          <a:srcRect l="55833" t="18149" r="11667" b="21851"/>
          <a:stretch/>
        </p:blipFill>
        <p:spPr>
          <a:xfrm>
            <a:off x="1905000" y="826924"/>
            <a:ext cx="5334000" cy="5539154"/>
          </a:xfrm>
          <a:prstGeom prst="rect">
            <a:avLst/>
          </a:prstGeom>
        </p:spPr>
      </p:pic>
      <mc:AlternateContent xmlns:mc="http://schemas.openxmlformats.org/markup-compatibility/2006" xmlns:p14="http://schemas.microsoft.com/office/powerpoint/2010/main">
        <mc:Choice Requires="p14">
          <p:contentPart p14:bwMode="auto" r:id="rId3">
            <p14:nvContentPartPr>
              <p14:cNvPr id="32" name="Ink 31">
                <a:extLst>
                  <a:ext uri="{FF2B5EF4-FFF2-40B4-BE49-F238E27FC236}">
                    <a16:creationId xmlns:a16="http://schemas.microsoft.com/office/drawing/2014/main" xmlns="" id="{AA8018B5-D74A-4FE1-88C7-BA91F4233D05}"/>
                  </a:ext>
                </a:extLst>
              </p14:cNvPr>
              <p14:cNvContentPartPr/>
              <p14:nvPr/>
            </p14:nvContentPartPr>
            <p14:xfrm>
              <a:off x="2507354" y="2139765"/>
              <a:ext cx="4354776" cy="3965616"/>
            </p14:xfrm>
          </p:contentPart>
        </mc:Choice>
        <mc:Fallback xmlns="">
          <p:pic>
            <p:nvPicPr>
              <p:cNvPr id="32" name="Ink 31">
                <a:extLst>
                  <a:ext uri="{FF2B5EF4-FFF2-40B4-BE49-F238E27FC236}">
                    <a16:creationId xmlns:a16="http://schemas.microsoft.com/office/drawing/2014/main" id="{AA8018B5-D74A-4FE1-88C7-BA91F4233D05}"/>
                  </a:ext>
                </a:extLst>
              </p:cNvPr>
              <p:cNvPicPr/>
              <p:nvPr/>
            </p:nvPicPr>
            <p:blipFill>
              <a:blip r:embed="rId4"/>
              <a:stretch>
                <a:fillRect/>
              </a:stretch>
            </p:blipFill>
            <p:spPr>
              <a:xfrm>
                <a:off x="2478915" y="2110966"/>
                <a:ext cx="4412014" cy="4022854"/>
              </a:xfrm>
              <a:prstGeom prst="rect">
                <a:avLst/>
              </a:prstGeom>
            </p:spPr>
          </p:pic>
        </mc:Fallback>
      </mc:AlternateContent>
    </p:spTree>
    <p:extLst>
      <p:ext uri="{BB962C8B-B14F-4D97-AF65-F5344CB8AC3E}">
        <p14:creationId xmlns:p14="http://schemas.microsoft.com/office/powerpoint/2010/main" val="4155033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ounded Rectangle 25">
            <a:extLst>
              <a:ext uri="{FF2B5EF4-FFF2-40B4-BE49-F238E27FC236}">
                <a16:creationId xmlns:a16="http://schemas.microsoft.com/office/drawing/2014/main" xmlns="" id="{9A859C9C-890E-4574-92AD-808EF27E53DB}"/>
              </a:ext>
            </a:extLst>
          </p:cNvPr>
          <p:cNvSpPr/>
          <p:nvPr/>
        </p:nvSpPr>
        <p:spPr bwMode="auto">
          <a:xfrm>
            <a:off x="656540" y="4514484"/>
            <a:ext cx="2500707" cy="584774"/>
          </a:xfrm>
          <a:prstGeom prst="round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0" name="Rounded Rectangle 25">
            <a:extLst>
              <a:ext uri="{FF2B5EF4-FFF2-40B4-BE49-F238E27FC236}">
                <a16:creationId xmlns:a16="http://schemas.microsoft.com/office/drawing/2014/main" xmlns="" id="{94FCF79B-215A-49DD-BD9C-4E2711DBF22A}"/>
              </a:ext>
            </a:extLst>
          </p:cNvPr>
          <p:cNvSpPr/>
          <p:nvPr/>
        </p:nvSpPr>
        <p:spPr bwMode="auto">
          <a:xfrm>
            <a:off x="1261135" y="5236664"/>
            <a:ext cx="900880" cy="584774"/>
          </a:xfrm>
          <a:prstGeom prst="roundRect">
            <a:avLst/>
          </a:prstGeom>
          <a:solidFill>
            <a:schemeClr val="bg1">
              <a:lumMod val="9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6866" b="26370"/>
          <a:stretch/>
        </p:blipFill>
        <p:spPr bwMode="auto">
          <a:xfrm>
            <a:off x="304800" y="1524000"/>
            <a:ext cx="2614371" cy="1813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Group 9"/>
          <p:cNvGrpSpPr/>
          <p:nvPr/>
        </p:nvGrpSpPr>
        <p:grpSpPr>
          <a:xfrm>
            <a:off x="2815546" y="2563432"/>
            <a:ext cx="5826689" cy="2768647"/>
            <a:chOff x="3347790" y="3106653"/>
            <a:chExt cx="5826689" cy="2768647"/>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790" y="3106653"/>
              <a:ext cx="5826689" cy="2768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3962400" y="4821398"/>
              <a:ext cx="3124200" cy="818691"/>
              <a:chOff x="5820954" y="2116006"/>
              <a:chExt cx="3124200" cy="818691"/>
            </a:xfrm>
          </p:grpSpPr>
          <p:sp>
            <p:nvSpPr>
              <p:cNvPr id="13" name="Rounded Rectangle 12"/>
              <p:cNvSpPr/>
              <p:nvPr/>
            </p:nvSpPr>
            <p:spPr>
              <a:xfrm>
                <a:off x="5820954" y="2116006"/>
                <a:ext cx="3124200" cy="81869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735354" y="2172528"/>
                <a:ext cx="1219200" cy="37110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1">
                        <a:lumMod val="25000"/>
                      </a:schemeClr>
                    </a:solidFill>
                  </a:rPr>
                  <a:t>NBD Steward</a:t>
                </a:r>
              </a:p>
              <a:p>
                <a:pPr algn="ctr"/>
                <a:r>
                  <a:rPr lang="en-US" sz="1200" dirty="0">
                    <a:solidFill>
                      <a:schemeClr val="accent1">
                        <a:lumMod val="25000"/>
                      </a:schemeClr>
                    </a:solidFill>
                  </a:rPr>
                  <a:t>DHS OBIM</a:t>
                </a:r>
              </a:p>
            </p:txBody>
          </p:sp>
          <p:sp>
            <p:nvSpPr>
              <p:cNvPr id="15" name="Rounded Rectangle 14"/>
              <p:cNvSpPr/>
              <p:nvPr/>
            </p:nvSpPr>
            <p:spPr>
              <a:xfrm>
                <a:off x="5847729" y="2596405"/>
                <a:ext cx="717872" cy="2656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accent1">
                        <a:lumMod val="25000"/>
                      </a:schemeClr>
                    </a:solidFill>
                  </a:rPr>
                  <a:t>Chair</a:t>
                </a:r>
              </a:p>
              <a:p>
                <a:pPr algn="ctr"/>
                <a:r>
                  <a:rPr lang="en-US" sz="800" dirty="0">
                    <a:solidFill>
                      <a:schemeClr val="accent1">
                        <a:lumMod val="25000"/>
                      </a:schemeClr>
                    </a:solidFill>
                  </a:rPr>
                  <a:t>DHS OBIM</a:t>
                </a:r>
              </a:p>
            </p:txBody>
          </p:sp>
          <p:sp>
            <p:nvSpPr>
              <p:cNvPr id="16" name="Rounded Rectangle 15"/>
              <p:cNvSpPr/>
              <p:nvPr/>
            </p:nvSpPr>
            <p:spPr>
              <a:xfrm>
                <a:off x="6944883" y="2599418"/>
                <a:ext cx="717872" cy="2656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accent1">
                        <a:lumMod val="25000"/>
                      </a:schemeClr>
                    </a:solidFill>
                  </a:rPr>
                  <a:t>Vice-Chair</a:t>
                </a:r>
              </a:p>
              <a:p>
                <a:pPr algn="ctr"/>
                <a:r>
                  <a:rPr lang="en-US" sz="800" dirty="0" err="1">
                    <a:solidFill>
                      <a:schemeClr val="accent1">
                        <a:lumMod val="25000"/>
                      </a:schemeClr>
                    </a:solidFill>
                  </a:rPr>
                  <a:t>DoJ</a:t>
                </a:r>
                <a:r>
                  <a:rPr lang="en-US" sz="800" dirty="0">
                    <a:solidFill>
                      <a:schemeClr val="accent1">
                        <a:lumMod val="25000"/>
                      </a:schemeClr>
                    </a:solidFill>
                  </a:rPr>
                  <a:t> /FBI</a:t>
                </a:r>
              </a:p>
            </p:txBody>
          </p:sp>
          <p:sp>
            <p:nvSpPr>
              <p:cNvPr id="17" name="Rounded Rectangle 16"/>
              <p:cNvSpPr/>
              <p:nvPr/>
            </p:nvSpPr>
            <p:spPr>
              <a:xfrm>
                <a:off x="7898415" y="2604515"/>
                <a:ext cx="717872" cy="265674"/>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accent1">
                        <a:lumMod val="25000"/>
                      </a:schemeClr>
                    </a:solidFill>
                  </a:rPr>
                  <a:t>Vice-Chair</a:t>
                </a:r>
              </a:p>
              <a:p>
                <a:pPr algn="ctr"/>
                <a:r>
                  <a:rPr lang="en-US" sz="800" dirty="0">
                    <a:solidFill>
                      <a:schemeClr val="accent1">
                        <a:lumMod val="25000"/>
                      </a:schemeClr>
                    </a:solidFill>
                  </a:rPr>
                  <a:t>DoD</a:t>
                </a:r>
              </a:p>
            </p:txBody>
          </p:sp>
        </p:grpSp>
      </p:grpSp>
      <p:cxnSp>
        <p:nvCxnSpPr>
          <p:cNvPr id="19" name="Curved Connector 18"/>
          <p:cNvCxnSpPr/>
          <p:nvPr/>
        </p:nvCxnSpPr>
        <p:spPr bwMode="auto">
          <a:xfrm rot="16200000" flipH="1">
            <a:off x="2229811" y="3772606"/>
            <a:ext cx="931863" cy="41205"/>
          </a:xfrm>
          <a:prstGeom prst="curvedConnector5">
            <a:avLst>
              <a:gd name="adj1" fmla="val 32196"/>
              <a:gd name="adj2" fmla="val -1021641"/>
              <a:gd name="adj3" fmla="val 100085"/>
            </a:avLst>
          </a:prstGeom>
          <a:solidFill>
            <a:schemeClr val="accent1"/>
          </a:solidFill>
          <a:ln w="19050" cap="flat" cmpd="sng" algn="ctr">
            <a:solidFill>
              <a:srgbClr val="C00000"/>
            </a:solidFill>
            <a:prstDash val="solid"/>
            <a:round/>
            <a:headEnd type="arrow" w="med" len="med"/>
            <a:tailEnd type="arrow" w="med" len="med"/>
          </a:ln>
          <a:effectLst/>
        </p:spPr>
      </p:cxnSp>
      <p:grpSp>
        <p:nvGrpSpPr>
          <p:cNvPr id="21" name="Group 20"/>
          <p:cNvGrpSpPr/>
          <p:nvPr/>
        </p:nvGrpSpPr>
        <p:grpSpPr>
          <a:xfrm>
            <a:off x="685800" y="4521562"/>
            <a:ext cx="6798734" cy="1226218"/>
            <a:chOff x="879345" y="5028860"/>
            <a:chExt cx="6798734" cy="1226218"/>
          </a:xfrm>
        </p:grpSpPr>
        <p:sp>
          <p:nvSpPr>
            <p:cNvPr id="25" name="TextBox 24"/>
            <p:cNvSpPr txBox="1"/>
            <p:nvPr/>
          </p:nvSpPr>
          <p:spPr>
            <a:xfrm>
              <a:off x="1514831" y="5768331"/>
              <a:ext cx="805928" cy="461665"/>
            </a:xfrm>
            <a:prstGeom prst="rect">
              <a:avLst/>
            </a:prstGeom>
            <a:noFill/>
          </p:spPr>
          <p:txBody>
            <a:bodyPr wrap="square" rtlCol="0">
              <a:spAutoFit/>
            </a:bodyPr>
            <a:lstStyle>
              <a:defPPr>
                <a:defRPr lang="en-US"/>
              </a:defPPr>
              <a:lvl1pPr>
                <a:defRPr sz="800">
                  <a:solidFill>
                    <a:schemeClr val="accent1">
                      <a:lumMod val="75000"/>
                    </a:schemeClr>
                  </a:solidFill>
                </a:defRPr>
              </a:lvl1pPr>
            </a:lstStyle>
            <a:p>
              <a:r>
                <a:rPr lang="en-US" dirty="0"/>
                <a:t>Communities of interest includes:</a:t>
              </a:r>
            </a:p>
          </p:txBody>
        </p:sp>
        <p:sp>
          <p:nvSpPr>
            <p:cNvPr id="26" name="Rounded Rectangle 25"/>
            <p:cNvSpPr/>
            <p:nvPr/>
          </p:nvSpPr>
          <p:spPr bwMode="auto">
            <a:xfrm>
              <a:off x="2528419" y="5846455"/>
              <a:ext cx="754531" cy="408623"/>
            </a:xfrm>
            <a:prstGeom prst="roundRect">
              <a:avLst/>
            </a:prstGeom>
            <a:solidFill>
              <a:schemeClr val="accent3">
                <a:lumMod val="5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27" name="Rounded Rectangle 26"/>
            <p:cNvSpPr/>
            <p:nvPr/>
          </p:nvSpPr>
          <p:spPr bwMode="auto">
            <a:xfrm>
              <a:off x="3393511" y="5879156"/>
              <a:ext cx="799005" cy="343220"/>
            </a:xfrm>
            <a:prstGeom prst="roundRect">
              <a:avLst/>
            </a:prstGeom>
            <a:solidFill>
              <a:schemeClr val="accent3">
                <a:lumMod val="5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8" name="Rounded Rectangle 27"/>
            <p:cNvSpPr/>
            <p:nvPr/>
          </p:nvSpPr>
          <p:spPr bwMode="auto">
            <a:xfrm>
              <a:off x="4274669" y="5879156"/>
              <a:ext cx="799005" cy="343220"/>
            </a:xfrm>
            <a:prstGeom prst="roundRect">
              <a:avLst/>
            </a:prstGeom>
            <a:solidFill>
              <a:schemeClr val="accent3">
                <a:lumMod val="5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9" name="Rounded Rectangle 28"/>
            <p:cNvSpPr/>
            <p:nvPr/>
          </p:nvSpPr>
          <p:spPr bwMode="auto">
            <a:xfrm>
              <a:off x="5161491" y="5879156"/>
              <a:ext cx="772116" cy="343220"/>
            </a:xfrm>
            <a:prstGeom prst="roundRect">
              <a:avLst/>
            </a:prstGeom>
            <a:solidFill>
              <a:schemeClr val="accent3">
                <a:lumMod val="5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0" name="TextBox 29"/>
            <p:cNvSpPr txBox="1"/>
            <p:nvPr/>
          </p:nvSpPr>
          <p:spPr>
            <a:xfrm>
              <a:off x="2633254" y="5934792"/>
              <a:ext cx="562975" cy="215444"/>
            </a:xfrm>
            <a:prstGeom prst="rect">
              <a:avLst/>
            </a:prstGeom>
            <a:noFill/>
          </p:spPr>
          <p:txBody>
            <a:bodyPr wrap="none" rtlCol="0">
              <a:spAutoFit/>
            </a:bodyPr>
            <a:lstStyle/>
            <a:p>
              <a:pPr algn="ctr"/>
              <a:r>
                <a:rPr lang="en-US" sz="800" dirty="0">
                  <a:solidFill>
                    <a:schemeClr val="bg1"/>
                  </a:solidFill>
                </a:rPr>
                <a:t>Federal </a:t>
              </a:r>
            </a:p>
          </p:txBody>
        </p:sp>
        <p:sp>
          <p:nvSpPr>
            <p:cNvPr id="31" name="TextBox 30"/>
            <p:cNvSpPr txBox="1"/>
            <p:nvPr/>
          </p:nvSpPr>
          <p:spPr>
            <a:xfrm>
              <a:off x="3583474" y="5928627"/>
              <a:ext cx="426719" cy="215444"/>
            </a:xfrm>
            <a:prstGeom prst="rect">
              <a:avLst/>
            </a:prstGeom>
            <a:noFill/>
          </p:spPr>
          <p:txBody>
            <a:bodyPr wrap="none" rtlCol="0">
              <a:spAutoFit/>
            </a:bodyPr>
            <a:lstStyle/>
            <a:p>
              <a:pPr algn="ctr"/>
              <a:r>
                <a:rPr lang="en-US" sz="800" dirty="0">
                  <a:solidFill>
                    <a:schemeClr val="bg1"/>
                  </a:solidFill>
                </a:rPr>
                <a:t>State</a:t>
              </a:r>
              <a:endParaRPr lang="en-US" sz="600" dirty="0">
                <a:solidFill>
                  <a:schemeClr val="bg1"/>
                </a:solidFill>
              </a:endParaRPr>
            </a:p>
          </p:txBody>
        </p:sp>
        <p:sp>
          <p:nvSpPr>
            <p:cNvPr id="32" name="TextBox 31"/>
            <p:cNvSpPr txBox="1"/>
            <p:nvPr/>
          </p:nvSpPr>
          <p:spPr>
            <a:xfrm>
              <a:off x="4458407" y="5928627"/>
              <a:ext cx="431528" cy="215444"/>
            </a:xfrm>
            <a:prstGeom prst="rect">
              <a:avLst/>
            </a:prstGeom>
            <a:noFill/>
          </p:spPr>
          <p:txBody>
            <a:bodyPr wrap="none" rtlCol="0">
              <a:spAutoFit/>
            </a:bodyPr>
            <a:lstStyle/>
            <a:p>
              <a:pPr algn="ctr"/>
              <a:r>
                <a:rPr lang="en-US" sz="800" dirty="0">
                  <a:solidFill>
                    <a:schemeClr val="bg1"/>
                  </a:solidFill>
                </a:rPr>
                <a:t>Local</a:t>
              </a:r>
              <a:endParaRPr lang="en-US" sz="600" dirty="0">
                <a:solidFill>
                  <a:schemeClr val="bg1"/>
                </a:solidFill>
              </a:endParaRPr>
            </a:p>
          </p:txBody>
        </p:sp>
        <p:sp>
          <p:nvSpPr>
            <p:cNvPr id="33" name="TextBox 32"/>
            <p:cNvSpPr txBox="1"/>
            <p:nvPr/>
          </p:nvSpPr>
          <p:spPr>
            <a:xfrm>
              <a:off x="5344090" y="5928627"/>
              <a:ext cx="441146" cy="215444"/>
            </a:xfrm>
            <a:prstGeom prst="rect">
              <a:avLst/>
            </a:prstGeom>
            <a:noFill/>
          </p:spPr>
          <p:txBody>
            <a:bodyPr wrap="none" rtlCol="0">
              <a:spAutoFit/>
            </a:bodyPr>
            <a:lstStyle/>
            <a:p>
              <a:pPr algn="ctr"/>
              <a:r>
                <a:rPr lang="en-US" sz="800" dirty="0">
                  <a:solidFill>
                    <a:schemeClr val="bg1"/>
                  </a:solidFill>
                </a:rPr>
                <a:t>Tribal</a:t>
              </a:r>
              <a:endParaRPr lang="en-US" sz="600" dirty="0">
                <a:solidFill>
                  <a:schemeClr val="bg1"/>
                </a:solidFill>
              </a:endParaRPr>
            </a:p>
          </p:txBody>
        </p:sp>
        <p:sp>
          <p:nvSpPr>
            <p:cNvPr id="34" name="Rounded Rectangle 33"/>
            <p:cNvSpPr/>
            <p:nvPr/>
          </p:nvSpPr>
          <p:spPr bwMode="auto">
            <a:xfrm>
              <a:off x="5996789" y="5886776"/>
              <a:ext cx="799005" cy="343220"/>
            </a:xfrm>
            <a:prstGeom prst="roundRect">
              <a:avLst/>
            </a:prstGeom>
            <a:solidFill>
              <a:schemeClr val="accent3">
                <a:lumMod val="5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5" name="Rounded Rectangle 34"/>
            <p:cNvSpPr/>
            <p:nvPr/>
          </p:nvSpPr>
          <p:spPr bwMode="auto">
            <a:xfrm>
              <a:off x="6883611" y="5886776"/>
              <a:ext cx="772116" cy="343220"/>
            </a:xfrm>
            <a:prstGeom prst="roundRect">
              <a:avLst/>
            </a:prstGeom>
            <a:solidFill>
              <a:schemeClr val="accent3">
                <a:lumMod val="50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6" name="TextBox 35"/>
            <p:cNvSpPr txBox="1"/>
            <p:nvPr/>
          </p:nvSpPr>
          <p:spPr>
            <a:xfrm>
              <a:off x="6120415" y="5936247"/>
              <a:ext cx="551754" cy="215444"/>
            </a:xfrm>
            <a:prstGeom prst="rect">
              <a:avLst/>
            </a:prstGeom>
            <a:noFill/>
          </p:spPr>
          <p:txBody>
            <a:bodyPr wrap="none" rtlCol="0">
              <a:spAutoFit/>
            </a:bodyPr>
            <a:lstStyle/>
            <a:p>
              <a:pPr algn="ctr"/>
              <a:r>
                <a:rPr lang="en-US" sz="800" dirty="0">
                  <a:solidFill>
                    <a:schemeClr val="bg1"/>
                  </a:solidFill>
                </a:rPr>
                <a:t>Industry</a:t>
              </a:r>
              <a:endParaRPr lang="en-US" sz="600" dirty="0">
                <a:solidFill>
                  <a:schemeClr val="bg1"/>
                </a:solidFill>
              </a:endParaRPr>
            </a:p>
          </p:txBody>
        </p:sp>
        <p:sp>
          <p:nvSpPr>
            <p:cNvPr id="37" name="TextBox 36"/>
            <p:cNvSpPr txBox="1"/>
            <p:nvPr/>
          </p:nvSpPr>
          <p:spPr>
            <a:xfrm>
              <a:off x="6895492" y="5936247"/>
              <a:ext cx="782587" cy="215444"/>
            </a:xfrm>
            <a:prstGeom prst="rect">
              <a:avLst/>
            </a:prstGeom>
            <a:noFill/>
          </p:spPr>
          <p:txBody>
            <a:bodyPr wrap="none" rtlCol="0">
              <a:spAutoFit/>
            </a:bodyPr>
            <a:lstStyle/>
            <a:p>
              <a:pPr algn="ctr"/>
              <a:r>
                <a:rPr lang="en-US" sz="800" dirty="0">
                  <a:solidFill>
                    <a:schemeClr val="bg1"/>
                  </a:solidFill>
                </a:rPr>
                <a:t>International</a:t>
              </a:r>
              <a:endParaRPr lang="en-US" sz="600" dirty="0">
                <a:solidFill>
                  <a:schemeClr val="bg1"/>
                </a:solidFill>
              </a:endParaRPr>
            </a:p>
          </p:txBody>
        </p:sp>
        <p:cxnSp>
          <p:nvCxnSpPr>
            <p:cNvPr id="38" name="Straight Connector 37"/>
            <p:cNvCxnSpPr/>
            <p:nvPr/>
          </p:nvCxnSpPr>
          <p:spPr bwMode="auto">
            <a:xfrm>
              <a:off x="2910735" y="5795153"/>
              <a:ext cx="4376050" cy="0"/>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39" name="Straight Connector 38"/>
            <p:cNvCxnSpPr/>
            <p:nvPr/>
          </p:nvCxnSpPr>
          <p:spPr bwMode="auto">
            <a:xfrm>
              <a:off x="5020321" y="5619291"/>
              <a:ext cx="1" cy="169910"/>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40" name="Straight Connector 39"/>
            <p:cNvCxnSpPr/>
            <p:nvPr/>
          </p:nvCxnSpPr>
          <p:spPr bwMode="auto">
            <a:xfrm>
              <a:off x="2918154" y="5793249"/>
              <a:ext cx="0" cy="84003"/>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45" name="Straight Connector 44"/>
            <p:cNvCxnSpPr/>
            <p:nvPr/>
          </p:nvCxnSpPr>
          <p:spPr bwMode="auto">
            <a:xfrm>
              <a:off x="3787704" y="5793249"/>
              <a:ext cx="0" cy="84003"/>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46" name="Straight Connector 45"/>
            <p:cNvCxnSpPr/>
            <p:nvPr/>
          </p:nvCxnSpPr>
          <p:spPr bwMode="auto">
            <a:xfrm>
              <a:off x="4671790" y="5791582"/>
              <a:ext cx="0" cy="84003"/>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47" name="Straight Connector 46"/>
            <p:cNvCxnSpPr/>
            <p:nvPr/>
          </p:nvCxnSpPr>
          <p:spPr bwMode="auto">
            <a:xfrm>
              <a:off x="5557073" y="5789201"/>
              <a:ext cx="0" cy="84003"/>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48" name="Straight Connector 47"/>
            <p:cNvCxnSpPr/>
            <p:nvPr/>
          </p:nvCxnSpPr>
          <p:spPr bwMode="auto">
            <a:xfrm>
              <a:off x="6416704" y="5797534"/>
              <a:ext cx="0" cy="84003"/>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49" name="Straight Connector 48"/>
            <p:cNvCxnSpPr/>
            <p:nvPr/>
          </p:nvCxnSpPr>
          <p:spPr bwMode="auto">
            <a:xfrm>
              <a:off x="7277581" y="5796673"/>
              <a:ext cx="0" cy="84003"/>
            </a:xfrm>
            <a:prstGeom prst="line">
              <a:avLst/>
            </a:prstGeom>
            <a:solidFill>
              <a:schemeClr val="accent1"/>
            </a:solidFill>
            <a:ln w="19050" cap="flat" cmpd="sng" algn="ctr">
              <a:solidFill>
                <a:srgbClr val="009999"/>
              </a:solidFill>
              <a:prstDash val="solid"/>
              <a:round/>
              <a:headEnd type="none" w="med" len="med"/>
              <a:tailEnd type="none" w="med" len="med"/>
            </a:ln>
            <a:effectLst/>
          </p:spPr>
        </p:cxnSp>
        <p:sp>
          <p:nvSpPr>
            <p:cNvPr id="23" name="TextBox 22"/>
            <p:cNvSpPr txBox="1"/>
            <p:nvPr/>
          </p:nvSpPr>
          <p:spPr>
            <a:xfrm>
              <a:off x="879345" y="5028860"/>
              <a:ext cx="2578894" cy="584775"/>
            </a:xfrm>
            <a:prstGeom prst="rect">
              <a:avLst/>
            </a:prstGeom>
            <a:noFill/>
          </p:spPr>
          <p:txBody>
            <a:bodyPr wrap="square" rtlCol="0">
              <a:spAutoFit/>
            </a:bodyPr>
            <a:lstStyle/>
            <a:p>
              <a:r>
                <a:rPr lang="en-US" sz="800" dirty="0">
                  <a:solidFill>
                    <a:schemeClr val="accent1">
                      <a:lumMod val="75000"/>
                    </a:schemeClr>
                  </a:solidFill>
                </a:rPr>
                <a:t>The Governance Committee stewards the domain and brings together communities of interest to identify biometric related info sharing REQs in both day-to-day operational situations</a:t>
              </a:r>
            </a:p>
          </p:txBody>
        </p:sp>
      </p:grpSp>
      <p:pic>
        <p:nvPicPr>
          <p:cNvPr id="50" name="image3.png"/>
          <p:cNvPicPr/>
          <p:nvPr/>
        </p:nvPicPr>
        <p:blipFill>
          <a:blip r:embed="rId5">
            <a:extLst/>
          </a:blip>
          <a:stretch>
            <a:fillRect/>
          </a:stretch>
        </p:blipFill>
        <p:spPr>
          <a:xfrm>
            <a:off x="7166854" y="1556435"/>
            <a:ext cx="1252410" cy="1630139"/>
          </a:xfrm>
          <a:prstGeom prst="rect">
            <a:avLst/>
          </a:prstGeom>
          <a:ln w="12700">
            <a:miter lim="400000"/>
          </a:ln>
        </p:spPr>
      </p:pic>
      <p:sp>
        <p:nvSpPr>
          <p:cNvPr id="53" name="Title 2">
            <a:extLst>
              <a:ext uri="{FF2B5EF4-FFF2-40B4-BE49-F238E27FC236}">
                <a16:creationId xmlns:a16="http://schemas.microsoft.com/office/drawing/2014/main" xmlns="" id="{CE46AF54-9F38-4697-89EB-B8E3A591C416}"/>
              </a:ext>
            </a:extLst>
          </p:cNvPr>
          <p:cNvSpPr txBox="1">
            <a:spLocks/>
          </p:cNvSpPr>
          <p:nvPr/>
        </p:nvSpPr>
        <p:spPr>
          <a:xfrm>
            <a:off x="152400" y="152400"/>
            <a:ext cx="9144000" cy="914400"/>
          </a:xfrm>
          <a:prstGeom prst="rect">
            <a:avLst/>
          </a:prstGeom>
        </p:spPr>
        <p:txBody>
          <a:bodyPr/>
          <a:lstStyle>
            <a:lvl1pPr algn="ctr" rtl="0" eaLnBrk="0" fontAlgn="base" hangingPunct="0">
              <a:spcBef>
                <a:spcPct val="0"/>
              </a:spcBef>
              <a:spcAft>
                <a:spcPct val="0"/>
              </a:spcAft>
              <a:defRPr lang="en-US" sz="3200" b="1" kern="1200" dirty="0">
                <a:solidFill>
                  <a:srgbClr val="1E5883"/>
                </a:solidFill>
                <a:latin typeface="Tw Cen MT"/>
                <a:ea typeface="+mj-ea"/>
                <a:cs typeface="Tw Cen MT"/>
              </a:defRPr>
            </a:lvl1pPr>
            <a:lvl2pPr algn="l" rtl="0" eaLnBrk="0" fontAlgn="base" hangingPunct="0">
              <a:spcBef>
                <a:spcPct val="0"/>
              </a:spcBef>
              <a:spcAft>
                <a:spcPct val="0"/>
              </a:spcAft>
              <a:defRPr sz="2500" b="1">
                <a:solidFill>
                  <a:srgbClr val="1E5883"/>
                </a:solidFill>
                <a:latin typeface="Arial" charset="0"/>
                <a:cs typeface="Arial" charset="0"/>
              </a:defRPr>
            </a:lvl2pPr>
            <a:lvl3pPr algn="l" rtl="0" eaLnBrk="0" fontAlgn="base" hangingPunct="0">
              <a:spcBef>
                <a:spcPct val="0"/>
              </a:spcBef>
              <a:spcAft>
                <a:spcPct val="0"/>
              </a:spcAft>
              <a:defRPr sz="2500" b="1">
                <a:solidFill>
                  <a:srgbClr val="1E5883"/>
                </a:solidFill>
                <a:latin typeface="Arial" charset="0"/>
                <a:cs typeface="Arial" charset="0"/>
              </a:defRPr>
            </a:lvl3pPr>
            <a:lvl4pPr algn="l" rtl="0" eaLnBrk="0" fontAlgn="base" hangingPunct="0">
              <a:spcBef>
                <a:spcPct val="0"/>
              </a:spcBef>
              <a:spcAft>
                <a:spcPct val="0"/>
              </a:spcAft>
              <a:defRPr sz="2500" b="1">
                <a:solidFill>
                  <a:srgbClr val="1E5883"/>
                </a:solidFill>
                <a:latin typeface="Arial" charset="0"/>
                <a:cs typeface="Arial" charset="0"/>
              </a:defRPr>
            </a:lvl4pPr>
            <a:lvl5pPr algn="l" rtl="0" eaLnBrk="0" fontAlgn="base" hangingPunct="0">
              <a:spcBef>
                <a:spcPct val="0"/>
              </a:spcBef>
              <a:spcAft>
                <a:spcPct val="0"/>
              </a:spcAft>
              <a:defRPr sz="2500" b="1">
                <a:solidFill>
                  <a:srgbClr val="1E5883"/>
                </a:solidFill>
                <a:latin typeface="Arial" charset="0"/>
                <a:cs typeface="Arial" charset="0"/>
              </a:defRPr>
            </a:lvl5pPr>
            <a:lvl6pPr marL="457200" algn="l" rtl="0" fontAlgn="base">
              <a:spcBef>
                <a:spcPct val="0"/>
              </a:spcBef>
              <a:spcAft>
                <a:spcPct val="0"/>
              </a:spcAft>
              <a:defRPr sz="3200" b="1">
                <a:solidFill>
                  <a:schemeClr val="tx1"/>
                </a:solidFill>
                <a:latin typeface="Arial" charset="0"/>
                <a:cs typeface="Arial" charset="0"/>
              </a:defRPr>
            </a:lvl6pPr>
            <a:lvl7pPr marL="914400" algn="l" rtl="0" fontAlgn="base">
              <a:spcBef>
                <a:spcPct val="0"/>
              </a:spcBef>
              <a:spcAft>
                <a:spcPct val="0"/>
              </a:spcAft>
              <a:defRPr sz="3200" b="1">
                <a:solidFill>
                  <a:schemeClr val="tx1"/>
                </a:solidFill>
                <a:latin typeface="Arial" charset="0"/>
                <a:cs typeface="Arial" charset="0"/>
              </a:defRPr>
            </a:lvl7pPr>
            <a:lvl8pPr marL="1371600" algn="l" rtl="0" fontAlgn="base">
              <a:spcBef>
                <a:spcPct val="0"/>
              </a:spcBef>
              <a:spcAft>
                <a:spcPct val="0"/>
              </a:spcAft>
              <a:defRPr sz="3200" b="1">
                <a:solidFill>
                  <a:schemeClr val="tx1"/>
                </a:solidFill>
                <a:latin typeface="Arial" charset="0"/>
                <a:cs typeface="Arial" charset="0"/>
              </a:defRPr>
            </a:lvl8pPr>
            <a:lvl9pPr marL="1828800" algn="l" rtl="0" fontAlgn="base">
              <a:spcBef>
                <a:spcPct val="0"/>
              </a:spcBef>
              <a:spcAft>
                <a:spcPct val="0"/>
              </a:spcAft>
              <a:defRPr sz="3200" b="1">
                <a:solidFill>
                  <a:schemeClr val="tx1"/>
                </a:solidFill>
                <a:latin typeface="Arial" charset="0"/>
                <a:cs typeface="Arial" charset="0"/>
              </a:defRPr>
            </a:lvl9pPr>
          </a:lstStyle>
          <a:p>
            <a:r>
              <a:rPr lang="en-US" dirty="0"/>
              <a:t>BIOMETRICS DOMAIN ORGANIZATION</a:t>
            </a:r>
          </a:p>
        </p:txBody>
      </p:sp>
      <p:sp>
        <p:nvSpPr>
          <p:cNvPr id="95" name="Slide Number Placeholder 3">
            <a:extLst>
              <a:ext uri="{FF2B5EF4-FFF2-40B4-BE49-F238E27FC236}">
                <a16:creationId xmlns:a16="http://schemas.microsoft.com/office/drawing/2014/main" xmlns="" id="{E251BEDA-66BD-4DDD-98A8-C9C9D5C0CDD4}"/>
              </a:ext>
            </a:extLst>
          </p:cNvPr>
          <p:cNvSpPr txBox="1">
            <a:spLocks/>
          </p:cNvSpPr>
          <p:nvPr/>
        </p:nvSpPr>
        <p:spPr>
          <a:xfrm>
            <a:off x="3657600" y="6508750"/>
            <a:ext cx="2133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100" kern="1200">
                <a:solidFill>
                  <a:srgbClr val="949C9D"/>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7209025A-EA80-164B-A95B-D8212A632042}" type="slidenum">
              <a:rPr lang="en-US" smtClean="0"/>
              <a:pPr/>
              <a:t>3</a:t>
            </a:fld>
            <a:endParaRPr lang="en-US" dirty="0"/>
          </a:p>
        </p:txBody>
      </p:sp>
      <p:sp>
        <p:nvSpPr>
          <p:cNvPr id="2" name="Rectangle 1"/>
          <p:cNvSpPr/>
          <p:nvPr/>
        </p:nvSpPr>
        <p:spPr>
          <a:xfrm>
            <a:off x="2438400" y="1143000"/>
            <a:ext cx="4572000" cy="1169551"/>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r>
              <a:rPr lang="en-US" sz="1400" dirty="0">
                <a:solidFill>
                  <a:schemeClr val="tx1">
                    <a:lumMod val="50000"/>
                    <a:lumOff val="50000"/>
                  </a:schemeClr>
                </a:solidFill>
              </a:rPr>
              <a:t>Operating under the stewardship of DHS OBIM, NBD was established in Sept 2012 to support biometric-related services and mission-based activities, such as  national defense, border management, immigration benefits and global law enforcement, and credentialing.</a:t>
            </a:r>
          </a:p>
        </p:txBody>
      </p:sp>
    </p:spTree>
    <p:extLst>
      <p:ext uri="{BB962C8B-B14F-4D97-AF65-F5344CB8AC3E}">
        <p14:creationId xmlns:p14="http://schemas.microsoft.com/office/powerpoint/2010/main" val="133930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BIOMETRICS DOMAIN ENGAGEMENT</a:t>
            </a:r>
          </a:p>
        </p:txBody>
      </p:sp>
      <p:grpSp>
        <p:nvGrpSpPr>
          <p:cNvPr id="8" name="Group 111"/>
          <p:cNvGrpSpPr/>
          <p:nvPr/>
        </p:nvGrpSpPr>
        <p:grpSpPr>
          <a:xfrm>
            <a:off x="176986" y="759719"/>
            <a:ext cx="7766143" cy="4442567"/>
            <a:chOff x="0" y="0"/>
            <a:chExt cx="8611946" cy="5148815"/>
          </a:xfrm>
        </p:grpSpPr>
        <p:grpSp>
          <p:nvGrpSpPr>
            <p:cNvPr id="9" name="Group 101"/>
            <p:cNvGrpSpPr/>
            <p:nvPr/>
          </p:nvGrpSpPr>
          <p:grpSpPr>
            <a:xfrm>
              <a:off x="0" y="0"/>
              <a:ext cx="8611946" cy="1143297"/>
              <a:chOff x="0" y="0"/>
              <a:chExt cx="8611945" cy="1143296"/>
            </a:xfrm>
          </p:grpSpPr>
          <p:sp>
            <p:nvSpPr>
              <p:cNvPr id="19" name="Shape 99"/>
              <p:cNvSpPr/>
              <p:nvPr/>
            </p:nvSpPr>
            <p:spPr>
              <a:xfrm>
                <a:off x="0" y="0"/>
                <a:ext cx="8611945" cy="1143296"/>
              </a:xfrm>
              <a:prstGeom prst="roundRect">
                <a:avLst>
                  <a:gd name="adj" fmla="val 7500"/>
                </a:avLst>
              </a:prstGeom>
              <a:solidFill>
                <a:srgbClr val="4F81BD"/>
              </a:solidFill>
              <a:ln w="25400" cap="flat">
                <a:solidFill>
                  <a:srgbClr val="FFFFFF"/>
                </a:solidFill>
                <a:prstDash val="solid"/>
                <a:bevel/>
              </a:ln>
              <a:effectLst/>
            </p:spPr>
            <p:txBody>
              <a:bodyPr wrap="square" lIns="0" tIns="0" rIns="0" bIns="0" numCol="1" anchor="t">
                <a:noAutofit/>
              </a:bodyPr>
              <a:lstStyle/>
              <a:p>
                <a:pPr lvl="0">
                  <a:defRPr sz="1400">
                    <a:solidFill>
                      <a:srgbClr val="FFFFFF"/>
                    </a:solidFill>
                  </a:defRPr>
                </a:pPr>
                <a:endParaRPr/>
              </a:p>
            </p:txBody>
          </p:sp>
          <p:sp>
            <p:nvSpPr>
              <p:cNvPr id="20" name="Shape 100"/>
              <p:cNvSpPr/>
              <p:nvPr/>
            </p:nvSpPr>
            <p:spPr>
              <a:xfrm>
                <a:off x="25089" y="25089"/>
                <a:ext cx="8561767" cy="92742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b="1" dirty="0">
                    <a:solidFill>
                      <a:srgbClr val="FFFFFF"/>
                    </a:solidFill>
                  </a:rPr>
                  <a:t>NIST Biometrics Standard </a:t>
                </a:r>
                <a:r>
                  <a:rPr lang="en-US" b="1" dirty="0">
                    <a:solidFill>
                      <a:srgbClr val="FFFFFF"/>
                    </a:solidFill>
                  </a:rPr>
                  <a:t>Evolution</a:t>
                </a:r>
                <a:endParaRPr sz="1800" b="1" dirty="0">
                  <a:solidFill>
                    <a:srgbClr val="FFFFFF"/>
                  </a:solidFill>
                </a:endParaRPr>
              </a:p>
              <a:p>
                <a:pPr marL="177800" lvl="0" indent="-177800">
                  <a:buSzPct val="100000"/>
                  <a:buChar char="•"/>
                </a:pPr>
                <a:r>
                  <a:rPr lang="en-US" sz="1400" dirty="0">
                    <a:solidFill>
                      <a:srgbClr val="FFFFFF"/>
                    </a:solidFill>
                  </a:rPr>
                  <a:t>The Biometrics Domain supports</a:t>
                </a:r>
                <a:r>
                  <a:rPr sz="1400" dirty="0">
                    <a:solidFill>
                      <a:srgbClr val="FFFFFF"/>
                    </a:solidFill>
                  </a:rPr>
                  <a:t> </a:t>
                </a:r>
                <a:r>
                  <a:rPr lang="en-US" sz="1400" dirty="0">
                    <a:solidFill>
                      <a:srgbClr val="FFFFFF"/>
                    </a:solidFill>
                  </a:rPr>
                  <a:t>the ANSI/NIST-ITL XML working group chaired by NBD Co-Chair Will Graves (DoD) in 2015 and currently chaired by Jennifer </a:t>
                </a:r>
                <a:r>
                  <a:rPr lang="en-US" sz="1400" dirty="0" err="1">
                    <a:solidFill>
                      <a:srgbClr val="FFFFFF"/>
                    </a:solidFill>
                  </a:rPr>
                  <a:t>Stathakis</a:t>
                </a:r>
                <a:r>
                  <a:rPr lang="en-US" sz="1400" dirty="0">
                    <a:solidFill>
                      <a:srgbClr val="FFFFFF"/>
                    </a:solidFill>
                  </a:rPr>
                  <a:t> (</a:t>
                </a:r>
                <a:r>
                  <a:rPr lang="en-US" sz="1400" dirty="0" err="1">
                    <a:solidFill>
                      <a:srgbClr val="FFFFFF"/>
                    </a:solidFill>
                  </a:rPr>
                  <a:t>DoJ</a:t>
                </a:r>
                <a:r>
                  <a:rPr lang="en-US" sz="1400" dirty="0">
                    <a:solidFill>
                      <a:srgbClr val="FFFFFF"/>
                    </a:solidFill>
                  </a:rPr>
                  <a:t> FBI)</a:t>
                </a:r>
                <a:endParaRPr sz="1400" dirty="0">
                  <a:solidFill>
                    <a:srgbClr val="FFFFFF"/>
                  </a:solidFill>
                </a:endParaRPr>
              </a:p>
            </p:txBody>
          </p:sp>
        </p:grpSp>
        <p:grpSp>
          <p:nvGrpSpPr>
            <p:cNvPr id="10" name="Group 104"/>
            <p:cNvGrpSpPr/>
            <p:nvPr/>
          </p:nvGrpSpPr>
          <p:grpSpPr>
            <a:xfrm>
              <a:off x="0" y="1315534"/>
              <a:ext cx="8611946" cy="1451905"/>
              <a:chOff x="0" y="0"/>
              <a:chExt cx="8611945" cy="1451904"/>
            </a:xfrm>
          </p:grpSpPr>
          <p:sp>
            <p:nvSpPr>
              <p:cNvPr id="17" name="Shape 102"/>
              <p:cNvSpPr/>
              <p:nvPr/>
            </p:nvSpPr>
            <p:spPr>
              <a:xfrm>
                <a:off x="0" y="0"/>
                <a:ext cx="8611945" cy="1143296"/>
              </a:xfrm>
              <a:prstGeom prst="roundRect">
                <a:avLst>
                  <a:gd name="adj" fmla="val 7500"/>
                </a:avLst>
              </a:prstGeom>
              <a:solidFill>
                <a:srgbClr val="4F81BD"/>
              </a:solidFill>
              <a:ln w="25400" cap="flat">
                <a:solidFill>
                  <a:srgbClr val="FFFFFF"/>
                </a:solidFill>
                <a:prstDash val="solid"/>
                <a:bevel/>
              </a:ln>
              <a:effectLst/>
            </p:spPr>
            <p:txBody>
              <a:bodyPr wrap="square" lIns="0" tIns="0" rIns="0" bIns="0" numCol="1" anchor="t">
                <a:noAutofit/>
              </a:bodyPr>
              <a:lstStyle/>
              <a:p>
                <a:pPr lvl="0">
                  <a:defRPr sz="1400">
                    <a:solidFill>
                      <a:srgbClr val="FFFFFF"/>
                    </a:solidFill>
                  </a:defRPr>
                </a:pPr>
                <a:endParaRPr/>
              </a:p>
            </p:txBody>
          </p:sp>
          <p:sp>
            <p:nvSpPr>
              <p:cNvPr id="18" name="Shape 103"/>
              <p:cNvSpPr/>
              <p:nvPr/>
            </p:nvSpPr>
            <p:spPr>
              <a:xfrm>
                <a:off x="25089" y="25089"/>
                <a:ext cx="8561767" cy="142681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b="1" dirty="0">
                    <a:solidFill>
                      <a:srgbClr val="FFFFFF"/>
                    </a:solidFill>
                  </a:rPr>
                  <a:t>NBD Schema Enhancement</a:t>
                </a:r>
                <a:endParaRPr sz="1400" b="1" dirty="0">
                  <a:solidFill>
                    <a:srgbClr val="FFFFFF"/>
                  </a:solidFill>
                </a:endParaRPr>
              </a:p>
              <a:p>
                <a:pPr marL="177800" lvl="0" indent="-177800">
                  <a:buSzPct val="100000"/>
                  <a:buChar char="•"/>
                </a:pPr>
                <a:r>
                  <a:rPr lang="en-US" sz="1400" dirty="0">
                    <a:solidFill>
                      <a:srgbClr val="FFFFFF"/>
                    </a:solidFill>
                  </a:rPr>
                  <a:t>July</a:t>
                </a:r>
                <a:r>
                  <a:rPr sz="1400" dirty="0">
                    <a:solidFill>
                      <a:srgbClr val="FFFFFF"/>
                    </a:solidFill>
                  </a:rPr>
                  <a:t> 201</a:t>
                </a:r>
                <a:r>
                  <a:rPr lang="en-US" sz="1400" dirty="0">
                    <a:solidFill>
                      <a:srgbClr val="FFFFFF"/>
                    </a:solidFill>
                  </a:rPr>
                  <a:t>7</a:t>
                </a:r>
                <a:r>
                  <a:rPr sz="1400" dirty="0">
                    <a:solidFill>
                      <a:srgbClr val="FFFFFF"/>
                    </a:solidFill>
                  </a:rPr>
                  <a:t> NIEM </a:t>
                </a:r>
                <a:r>
                  <a:rPr lang="en-US" sz="1400" dirty="0">
                    <a:solidFill>
                      <a:srgbClr val="FFFFFF"/>
                    </a:solidFill>
                  </a:rPr>
                  <a:t>4.0</a:t>
                </a:r>
                <a:r>
                  <a:rPr sz="1400" dirty="0">
                    <a:solidFill>
                      <a:srgbClr val="FFFFFF"/>
                    </a:solidFill>
                  </a:rPr>
                  <a:t> release</a:t>
                </a:r>
                <a:r>
                  <a:rPr lang="en-US" sz="1400" dirty="0">
                    <a:solidFill>
                      <a:srgbClr val="FFFFFF"/>
                    </a:solidFill>
                  </a:rPr>
                  <a:t> saw increased harmonization with OBIM IXM (6.0.9) and DoD EBTS (4.0). Incremental release 4.1 further aligns to the ANSI/NIST-ITL Working Group 2017 Updates, while 4.2 and beyond will align to the planned ITL 2018 Refresh</a:t>
                </a:r>
              </a:p>
              <a:p>
                <a:pPr marL="177800" lvl="0" indent="-177800">
                  <a:buSzPct val="100000"/>
                  <a:buChar char="•"/>
                </a:pPr>
                <a:endParaRPr sz="1400" dirty="0">
                  <a:solidFill>
                    <a:srgbClr val="FFFFFF"/>
                  </a:solidFill>
                </a:endParaRPr>
              </a:p>
            </p:txBody>
          </p:sp>
        </p:grpSp>
        <p:grpSp>
          <p:nvGrpSpPr>
            <p:cNvPr id="11" name="Group 107"/>
            <p:cNvGrpSpPr/>
            <p:nvPr/>
          </p:nvGrpSpPr>
          <p:grpSpPr>
            <a:xfrm>
              <a:off x="0" y="2631068"/>
              <a:ext cx="8611946" cy="1202213"/>
              <a:chOff x="0" y="0"/>
              <a:chExt cx="8611945" cy="1202212"/>
            </a:xfrm>
          </p:grpSpPr>
          <p:sp>
            <p:nvSpPr>
              <p:cNvPr id="15" name="Shape 105"/>
              <p:cNvSpPr/>
              <p:nvPr/>
            </p:nvSpPr>
            <p:spPr>
              <a:xfrm>
                <a:off x="0" y="0"/>
                <a:ext cx="8611945" cy="1143296"/>
              </a:xfrm>
              <a:prstGeom prst="roundRect">
                <a:avLst>
                  <a:gd name="adj" fmla="val 7500"/>
                </a:avLst>
              </a:prstGeom>
              <a:solidFill>
                <a:srgbClr val="4F81BD"/>
              </a:solidFill>
              <a:ln w="25400" cap="flat">
                <a:solidFill>
                  <a:srgbClr val="FFFFFF"/>
                </a:solidFill>
                <a:prstDash val="solid"/>
                <a:bevel/>
              </a:ln>
              <a:effectLst/>
            </p:spPr>
            <p:txBody>
              <a:bodyPr wrap="square" lIns="0" tIns="0" rIns="0" bIns="0" numCol="1" anchor="t">
                <a:noAutofit/>
              </a:bodyPr>
              <a:lstStyle/>
              <a:p>
                <a:pPr lvl="0">
                  <a:defRPr sz="1400">
                    <a:solidFill>
                      <a:srgbClr val="FFFFFF"/>
                    </a:solidFill>
                  </a:defRPr>
                </a:pPr>
                <a:endParaRPr/>
              </a:p>
            </p:txBody>
          </p:sp>
          <p:sp>
            <p:nvSpPr>
              <p:cNvPr id="16" name="Shape 106"/>
              <p:cNvSpPr/>
              <p:nvPr/>
            </p:nvSpPr>
            <p:spPr>
              <a:xfrm>
                <a:off x="25089" y="25089"/>
                <a:ext cx="8561767" cy="117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b="1" dirty="0">
                    <a:solidFill>
                      <a:srgbClr val="FFFFFF"/>
                    </a:solidFill>
                  </a:rPr>
                  <a:t>NIEM Activities</a:t>
                </a:r>
                <a:endParaRPr sz="1800" b="1" dirty="0">
                  <a:solidFill>
                    <a:srgbClr val="FFFFFF"/>
                  </a:solidFill>
                </a:endParaRPr>
              </a:p>
              <a:p>
                <a:pPr marL="177800" lvl="0" indent="-177800">
                  <a:buSzPct val="100000"/>
                  <a:buChar char="•"/>
                </a:pPr>
                <a:r>
                  <a:rPr sz="1400" dirty="0">
                    <a:solidFill>
                      <a:srgbClr val="FFFFFF"/>
                    </a:solidFill>
                  </a:rPr>
                  <a:t>Continued community outreach, participation in </a:t>
                </a:r>
                <a:r>
                  <a:rPr lang="en-US" sz="1400" dirty="0">
                    <a:solidFill>
                      <a:srgbClr val="FFFFFF"/>
                    </a:solidFill>
                  </a:rPr>
                  <a:t>2016 and 2017 </a:t>
                </a:r>
                <a:r>
                  <a:rPr sz="1400" dirty="0">
                    <a:solidFill>
                      <a:srgbClr val="FFFFFF"/>
                    </a:solidFill>
                  </a:rPr>
                  <a:t>NBAC State and Local Tiger Team, Domain Lifecycle Tiger Team</a:t>
                </a:r>
                <a:r>
                  <a:rPr lang="en-US" sz="1400" dirty="0">
                    <a:solidFill>
                      <a:srgbClr val="FFFFFF"/>
                    </a:solidFill>
                  </a:rPr>
                  <a:t>, International Tiger Team, 4.0 </a:t>
                </a:r>
                <a:r>
                  <a:rPr sz="1400" dirty="0">
                    <a:solidFill>
                      <a:srgbClr val="FFFFFF"/>
                    </a:solidFill>
                  </a:rPr>
                  <a:t> and NBAC technical review </a:t>
                </a:r>
                <a:r>
                  <a:rPr lang="en-US" sz="1400" dirty="0">
                    <a:solidFill>
                      <a:srgbClr val="FFFFFF"/>
                    </a:solidFill>
                  </a:rPr>
                  <a:t>and mentorship </a:t>
                </a:r>
                <a:r>
                  <a:rPr sz="1400" dirty="0">
                    <a:solidFill>
                      <a:srgbClr val="FFFFFF"/>
                    </a:solidFill>
                  </a:rPr>
                  <a:t>activities.</a:t>
                </a:r>
              </a:p>
            </p:txBody>
          </p:sp>
        </p:grpSp>
        <p:grpSp>
          <p:nvGrpSpPr>
            <p:cNvPr id="12" name="Group 110"/>
            <p:cNvGrpSpPr/>
            <p:nvPr/>
          </p:nvGrpSpPr>
          <p:grpSpPr>
            <a:xfrm>
              <a:off x="0" y="3946602"/>
              <a:ext cx="8611946" cy="1202213"/>
              <a:chOff x="0" y="0"/>
              <a:chExt cx="8611945" cy="1202212"/>
            </a:xfrm>
          </p:grpSpPr>
          <p:sp>
            <p:nvSpPr>
              <p:cNvPr id="13" name="Shape 108"/>
              <p:cNvSpPr/>
              <p:nvPr/>
            </p:nvSpPr>
            <p:spPr>
              <a:xfrm>
                <a:off x="0" y="0"/>
                <a:ext cx="8611945" cy="1143296"/>
              </a:xfrm>
              <a:prstGeom prst="roundRect">
                <a:avLst>
                  <a:gd name="adj" fmla="val 7500"/>
                </a:avLst>
              </a:prstGeom>
              <a:solidFill>
                <a:srgbClr val="4F81BD"/>
              </a:solidFill>
              <a:ln w="25400" cap="flat">
                <a:solidFill>
                  <a:srgbClr val="FFFFFF"/>
                </a:solidFill>
                <a:prstDash val="solid"/>
                <a:bevel/>
              </a:ln>
              <a:effectLst/>
            </p:spPr>
            <p:txBody>
              <a:bodyPr wrap="square" lIns="0" tIns="0" rIns="0" bIns="0" numCol="1" anchor="t">
                <a:noAutofit/>
              </a:bodyPr>
              <a:lstStyle/>
              <a:p>
                <a:pPr lvl="0">
                  <a:defRPr sz="1400">
                    <a:solidFill>
                      <a:srgbClr val="FFFFFF"/>
                    </a:solidFill>
                  </a:defRPr>
                </a:pPr>
                <a:endParaRPr/>
              </a:p>
            </p:txBody>
          </p:sp>
          <p:sp>
            <p:nvSpPr>
              <p:cNvPr id="14" name="Shape 109"/>
              <p:cNvSpPr/>
              <p:nvPr/>
            </p:nvSpPr>
            <p:spPr>
              <a:xfrm>
                <a:off x="25089" y="25089"/>
                <a:ext cx="8561767" cy="11771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lvl="0"/>
                <a:r>
                  <a:rPr b="1" dirty="0">
                    <a:solidFill>
                      <a:srgbClr val="FFFFFF"/>
                    </a:solidFill>
                  </a:rPr>
                  <a:t>Technical Assistance/Outreach/Training</a:t>
                </a:r>
                <a:endParaRPr sz="1800" b="1" dirty="0">
                  <a:solidFill>
                    <a:srgbClr val="FFFFFF"/>
                  </a:solidFill>
                </a:endParaRPr>
              </a:p>
              <a:p>
                <a:pPr marL="177800" lvl="0" indent="-177800">
                  <a:buSzPct val="100000"/>
                  <a:buChar char="•"/>
                </a:pPr>
                <a:r>
                  <a:rPr sz="1400" dirty="0">
                    <a:solidFill>
                      <a:srgbClr val="FFFFFF"/>
                    </a:solidFill>
                  </a:rPr>
                  <a:t>GIS September 2</a:t>
                </a:r>
                <a:r>
                  <a:rPr lang="en-US" sz="1400" dirty="0">
                    <a:solidFill>
                      <a:srgbClr val="FFFFFF"/>
                    </a:solidFill>
                  </a:rPr>
                  <a:t>016</a:t>
                </a:r>
                <a:endParaRPr sz="1400" dirty="0">
                  <a:solidFill>
                    <a:srgbClr val="FFFFFF"/>
                  </a:solidFill>
                </a:endParaRPr>
              </a:p>
              <a:p>
                <a:pPr marL="177800" lvl="0" indent="-177800">
                  <a:buSzPct val="100000"/>
                  <a:buChar char="•"/>
                </a:pPr>
                <a:r>
                  <a:rPr lang="en-US" sz="1400" dirty="0">
                    <a:solidFill>
                      <a:srgbClr val="FFFFFF"/>
                    </a:solidFill>
                  </a:rPr>
                  <a:t>NIEM 4.0 Review Biometrics Review Team</a:t>
                </a:r>
              </a:p>
              <a:p>
                <a:pPr marL="177800" lvl="0" indent="-177800">
                  <a:buSzPct val="100000"/>
                  <a:buChar char="•"/>
                </a:pPr>
                <a:r>
                  <a:rPr lang="en-US" sz="1400" dirty="0">
                    <a:solidFill>
                      <a:srgbClr val="FFFFFF"/>
                    </a:solidFill>
                  </a:rPr>
                  <a:t>DoD (DFBA) EBTS 4.0 Technical Review</a:t>
                </a:r>
                <a:endParaRPr sz="1400" dirty="0">
                  <a:solidFill>
                    <a:srgbClr val="FFFFFF"/>
                  </a:solidFill>
                </a:endParaRPr>
              </a:p>
            </p:txBody>
          </p:sp>
        </p:grpSp>
      </p:grpSp>
      <p:pic>
        <p:nvPicPr>
          <p:cNvPr id="23" name="Picture 22">
            <a:extLst>
              <a:ext uri="{FF2B5EF4-FFF2-40B4-BE49-F238E27FC236}">
                <a16:creationId xmlns:a16="http://schemas.microsoft.com/office/drawing/2014/main" xmlns="" id="{9AE7B6A6-0863-476D-8C78-07BD1A2E5A4E}"/>
              </a:ext>
            </a:extLst>
          </p:cNvPr>
          <p:cNvPicPr>
            <a:picLocks noChangeAspect="1"/>
          </p:cNvPicPr>
          <p:nvPr/>
        </p:nvPicPr>
        <p:blipFill rotWithShape="1">
          <a:blip r:embed="rId2"/>
          <a:srcRect l="38334" t="9999" r="17482" b="29260"/>
          <a:stretch/>
        </p:blipFill>
        <p:spPr>
          <a:xfrm>
            <a:off x="3951428" y="4565840"/>
            <a:ext cx="2668676" cy="2063560"/>
          </a:xfrm>
          <a:prstGeom prst="rect">
            <a:avLst/>
          </a:pr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xmlns="" id="{18622806-3AD5-411B-B34C-ECAA3F9F74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85805" y="4079358"/>
            <a:ext cx="2069003" cy="2063559"/>
          </a:xfrm>
          <a:prstGeom prst="rect">
            <a:avLst/>
          </a:prstGeom>
          <a:effectLst>
            <a:outerShdw blurRad="50800" dist="38100" dir="2700000" algn="tl" rotWithShape="0">
              <a:prstClr val="black">
                <a:alpha val="40000"/>
              </a:prstClr>
            </a:outerShdw>
          </a:effectLst>
        </p:spPr>
      </p:pic>
      <p:sp>
        <p:nvSpPr>
          <p:cNvPr id="26" name="Slide Number Placeholder 3">
            <a:extLst>
              <a:ext uri="{FF2B5EF4-FFF2-40B4-BE49-F238E27FC236}">
                <a16:creationId xmlns:a16="http://schemas.microsoft.com/office/drawing/2014/main" xmlns="" id="{8AAEA315-8E2F-4462-A783-299F35565977}"/>
              </a:ext>
            </a:extLst>
          </p:cNvPr>
          <p:cNvSpPr txBox="1">
            <a:spLocks/>
          </p:cNvSpPr>
          <p:nvPr/>
        </p:nvSpPr>
        <p:spPr>
          <a:xfrm>
            <a:off x="3657600" y="6508750"/>
            <a:ext cx="2133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100" kern="1200">
                <a:solidFill>
                  <a:srgbClr val="949C9D"/>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7209025A-EA80-164B-A95B-D8212A632042}" type="slidenum">
              <a:rPr lang="en-US" smtClean="0"/>
              <a:pPr/>
              <a:t>4</a:t>
            </a:fld>
            <a:endParaRPr lang="en-US" dirty="0"/>
          </a:p>
        </p:txBody>
      </p:sp>
    </p:spTree>
    <p:extLst>
      <p:ext uri="{BB962C8B-B14F-4D97-AF65-F5344CB8AC3E}">
        <p14:creationId xmlns:p14="http://schemas.microsoft.com/office/powerpoint/2010/main" val="431095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F2F2F4CD-7982-4FD0-84C8-8B9384CFE51C}"/>
              </a:ext>
            </a:extLst>
          </p:cNvPr>
          <p:cNvSpPr>
            <a:spLocks noGrp="1"/>
          </p:cNvSpPr>
          <p:nvPr>
            <p:ph type="title"/>
          </p:nvPr>
        </p:nvSpPr>
        <p:spPr/>
        <p:txBody>
          <a:bodyPr/>
          <a:lstStyle/>
          <a:p>
            <a:r>
              <a:rPr lang="en-US" dirty="0"/>
              <a:t>EMERGENCY MANAGEMENT DOMAIN</a:t>
            </a:r>
          </a:p>
        </p:txBody>
      </p:sp>
      <p:sp>
        <p:nvSpPr>
          <p:cNvPr id="5" name="Rectangular Callout 31">
            <a:extLst>
              <a:ext uri="{FF2B5EF4-FFF2-40B4-BE49-F238E27FC236}">
                <a16:creationId xmlns:a16="http://schemas.microsoft.com/office/drawing/2014/main" xmlns="" id="{24707BF2-8768-4754-B017-2AB0BE2A0C3B}"/>
              </a:ext>
            </a:extLst>
          </p:cNvPr>
          <p:cNvSpPr/>
          <p:nvPr/>
        </p:nvSpPr>
        <p:spPr bwMode="auto">
          <a:xfrm rot="5400000">
            <a:off x="2148981" y="4136437"/>
            <a:ext cx="907640" cy="833017"/>
          </a:xfrm>
          <a:prstGeom prst="wedgeRectCallout">
            <a:avLst>
              <a:gd name="adj1" fmla="val 3380"/>
              <a:gd name="adj2" fmla="val -91376"/>
            </a:avLst>
          </a:prstGeom>
          <a:solidFill>
            <a:schemeClr val="bg1">
              <a:lumMod val="95000"/>
            </a:schemeClr>
          </a:solidFill>
          <a:ln w="3175" cap="flat" cmpd="sng" algn="ctr">
            <a:solidFill>
              <a:schemeClr val="bg1">
                <a:lumMod val="85000"/>
              </a:schemeClr>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6" name="Rectangular Callout 33">
            <a:extLst>
              <a:ext uri="{FF2B5EF4-FFF2-40B4-BE49-F238E27FC236}">
                <a16:creationId xmlns:a16="http://schemas.microsoft.com/office/drawing/2014/main" xmlns="" id="{4BC9FBE3-EAE5-48E2-8922-051467FDD18F}"/>
              </a:ext>
            </a:extLst>
          </p:cNvPr>
          <p:cNvSpPr/>
          <p:nvPr/>
        </p:nvSpPr>
        <p:spPr bwMode="auto">
          <a:xfrm rot="5400000">
            <a:off x="5003916" y="3598927"/>
            <a:ext cx="656843" cy="1155858"/>
          </a:xfrm>
          <a:prstGeom prst="wedgeRectCallout">
            <a:avLst>
              <a:gd name="adj1" fmla="val -58990"/>
              <a:gd name="adj2" fmla="val 78584"/>
            </a:avLst>
          </a:prstGeom>
          <a:noFill/>
          <a:ln w="12700" cap="flat" cmpd="sng" algn="ctr">
            <a:solidFill>
              <a:schemeClr val="bg1">
                <a:lumMod val="75000"/>
              </a:schemeClr>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7" name="Elbow Connector 34">
            <a:extLst>
              <a:ext uri="{FF2B5EF4-FFF2-40B4-BE49-F238E27FC236}">
                <a16:creationId xmlns:a16="http://schemas.microsoft.com/office/drawing/2014/main" xmlns="" id="{4EE9F9B5-F309-4EF8-B397-F53273B05A7F}"/>
              </a:ext>
            </a:extLst>
          </p:cNvPr>
          <p:cNvCxnSpPr>
            <a:endCxn id="15" idx="1"/>
          </p:cNvCxnSpPr>
          <p:nvPr/>
        </p:nvCxnSpPr>
        <p:spPr bwMode="auto">
          <a:xfrm>
            <a:off x="2807618" y="2495191"/>
            <a:ext cx="561365" cy="397481"/>
          </a:xfrm>
          <a:prstGeom prst="bentConnector3">
            <a:avLst>
              <a:gd name="adj1" fmla="val -1055"/>
            </a:avLst>
          </a:prstGeom>
          <a:solidFill>
            <a:schemeClr val="accent1"/>
          </a:solidFill>
          <a:ln w="12700" cap="flat" cmpd="sng" algn="ctr">
            <a:solidFill>
              <a:srgbClr val="009999"/>
            </a:solidFill>
            <a:prstDash val="solid"/>
            <a:round/>
            <a:headEnd type="none" w="med" len="med"/>
            <a:tailEnd type="arrow"/>
          </a:ln>
          <a:effectLst/>
        </p:spPr>
      </p:cxnSp>
      <p:cxnSp>
        <p:nvCxnSpPr>
          <p:cNvPr id="8" name="Straight Connector 7">
            <a:extLst>
              <a:ext uri="{FF2B5EF4-FFF2-40B4-BE49-F238E27FC236}">
                <a16:creationId xmlns:a16="http://schemas.microsoft.com/office/drawing/2014/main" xmlns="" id="{8A4F415B-D85E-4151-B32D-B7796204F24D}"/>
              </a:ext>
            </a:extLst>
          </p:cNvPr>
          <p:cNvCxnSpPr/>
          <p:nvPr/>
        </p:nvCxnSpPr>
        <p:spPr bwMode="auto">
          <a:xfrm>
            <a:off x="3883778" y="3067596"/>
            <a:ext cx="0" cy="405015"/>
          </a:xfrm>
          <a:prstGeom prst="line">
            <a:avLst/>
          </a:prstGeom>
          <a:solidFill>
            <a:schemeClr val="accent1"/>
          </a:solidFill>
          <a:ln w="19050" cap="flat" cmpd="sng" algn="ctr">
            <a:solidFill>
              <a:srgbClr val="009999"/>
            </a:solidFill>
            <a:prstDash val="solid"/>
            <a:round/>
            <a:headEnd type="none" w="med" len="med"/>
            <a:tailEnd type="none" w="med" len="med"/>
          </a:ln>
          <a:effectLst/>
        </p:spPr>
      </p:cxnSp>
      <p:grpSp>
        <p:nvGrpSpPr>
          <p:cNvPr id="9" name="Group 8">
            <a:extLst>
              <a:ext uri="{FF2B5EF4-FFF2-40B4-BE49-F238E27FC236}">
                <a16:creationId xmlns:a16="http://schemas.microsoft.com/office/drawing/2014/main" xmlns="" id="{1AE62213-CB7F-4F64-ADA7-377460B40E9F}"/>
              </a:ext>
            </a:extLst>
          </p:cNvPr>
          <p:cNvGrpSpPr/>
          <p:nvPr/>
        </p:nvGrpSpPr>
        <p:grpSpPr>
          <a:xfrm>
            <a:off x="3368983" y="2592590"/>
            <a:ext cx="1090777" cy="600164"/>
            <a:chOff x="3885517" y="1377245"/>
            <a:chExt cx="1090777" cy="600164"/>
          </a:xfrm>
        </p:grpSpPr>
        <p:sp>
          <p:nvSpPr>
            <p:cNvPr id="10" name="Rounded Rectangle 37">
              <a:extLst>
                <a:ext uri="{FF2B5EF4-FFF2-40B4-BE49-F238E27FC236}">
                  <a16:creationId xmlns:a16="http://schemas.microsoft.com/office/drawing/2014/main" xmlns="" id="{CBCAE39C-C467-4628-8800-DA66FB8D8F49}"/>
                </a:ext>
              </a:extLst>
            </p:cNvPr>
            <p:cNvSpPr/>
            <p:nvPr/>
          </p:nvSpPr>
          <p:spPr bwMode="auto">
            <a:xfrm>
              <a:off x="3885517" y="1392485"/>
              <a:ext cx="1090777" cy="561366"/>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xmlns="" id="{39EF7B15-B67A-447C-90FF-BB852D0074AF}"/>
                </a:ext>
              </a:extLst>
            </p:cNvPr>
            <p:cNvSpPr txBox="1"/>
            <p:nvPr/>
          </p:nvSpPr>
          <p:spPr>
            <a:xfrm>
              <a:off x="3885517" y="1377245"/>
              <a:ext cx="1079142" cy="600164"/>
            </a:xfrm>
            <a:prstGeom prst="rect">
              <a:avLst/>
            </a:prstGeom>
            <a:noFill/>
          </p:spPr>
          <p:txBody>
            <a:bodyPr wrap="none" rtlCol="0">
              <a:spAutoFit/>
            </a:bodyPr>
            <a:lstStyle/>
            <a:p>
              <a:pPr algn="ctr"/>
              <a:r>
                <a:rPr lang="en-US" sz="1200">
                  <a:solidFill>
                    <a:schemeClr val="bg1"/>
                  </a:solidFill>
                </a:rPr>
                <a:t>Emergency</a:t>
              </a:r>
            </a:p>
            <a:p>
              <a:pPr algn="ctr"/>
              <a:r>
                <a:rPr lang="en-US" sz="1200">
                  <a:solidFill>
                    <a:schemeClr val="bg1"/>
                  </a:solidFill>
                </a:rPr>
                <a:t>Management</a:t>
              </a:r>
            </a:p>
            <a:p>
              <a:pPr algn="ctr"/>
              <a:r>
                <a:rPr lang="en-US" sz="900">
                  <a:solidFill>
                    <a:schemeClr val="bg1"/>
                  </a:solidFill>
                </a:rPr>
                <a:t>Domain</a:t>
              </a:r>
            </a:p>
          </p:txBody>
        </p:sp>
      </p:grpSp>
      <p:grpSp>
        <p:nvGrpSpPr>
          <p:cNvPr id="12" name="Group 11">
            <a:extLst>
              <a:ext uri="{FF2B5EF4-FFF2-40B4-BE49-F238E27FC236}">
                <a16:creationId xmlns:a16="http://schemas.microsoft.com/office/drawing/2014/main" xmlns="" id="{A6AB3CBF-7F5F-4296-8713-53FCA2E63F98}"/>
              </a:ext>
            </a:extLst>
          </p:cNvPr>
          <p:cNvGrpSpPr/>
          <p:nvPr/>
        </p:nvGrpSpPr>
        <p:grpSpPr>
          <a:xfrm>
            <a:off x="3329630" y="3386767"/>
            <a:ext cx="1169481" cy="464743"/>
            <a:chOff x="3806812" y="1953291"/>
            <a:chExt cx="1169481" cy="464743"/>
          </a:xfrm>
        </p:grpSpPr>
        <p:sp>
          <p:nvSpPr>
            <p:cNvPr id="13" name="Rounded Rectangle 40">
              <a:extLst>
                <a:ext uri="{FF2B5EF4-FFF2-40B4-BE49-F238E27FC236}">
                  <a16:creationId xmlns:a16="http://schemas.microsoft.com/office/drawing/2014/main" xmlns="" id="{7DDFBA77-65B7-45CB-8B6A-606074C30116}"/>
                </a:ext>
              </a:extLst>
            </p:cNvPr>
            <p:cNvSpPr/>
            <p:nvPr/>
          </p:nvSpPr>
          <p:spPr bwMode="auto">
            <a:xfrm>
              <a:off x="3806812" y="1953852"/>
              <a:ext cx="1169481" cy="464182"/>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14" name="TextBox 13">
              <a:extLst>
                <a:ext uri="{FF2B5EF4-FFF2-40B4-BE49-F238E27FC236}">
                  <a16:creationId xmlns:a16="http://schemas.microsoft.com/office/drawing/2014/main" xmlns="" id="{C6D98578-6656-4C58-8449-85583A101900}"/>
                </a:ext>
              </a:extLst>
            </p:cNvPr>
            <p:cNvSpPr txBox="1"/>
            <p:nvPr/>
          </p:nvSpPr>
          <p:spPr>
            <a:xfrm>
              <a:off x="3902475" y="1953291"/>
              <a:ext cx="978153" cy="461665"/>
            </a:xfrm>
            <a:prstGeom prst="rect">
              <a:avLst/>
            </a:prstGeom>
            <a:noFill/>
          </p:spPr>
          <p:txBody>
            <a:bodyPr wrap="none" rtlCol="0">
              <a:spAutoFit/>
            </a:bodyPr>
            <a:lstStyle/>
            <a:p>
              <a:pPr algn="ctr"/>
              <a:r>
                <a:rPr lang="en-US" sz="1200" b="1">
                  <a:solidFill>
                    <a:schemeClr val="bg1"/>
                  </a:solidFill>
                </a:rPr>
                <a:t>IMA</a:t>
              </a:r>
            </a:p>
            <a:p>
              <a:pPr algn="ctr"/>
              <a:r>
                <a:rPr lang="en-US" sz="1200" b="1">
                  <a:solidFill>
                    <a:schemeClr val="bg1"/>
                  </a:solidFill>
                </a:rPr>
                <a:t>Committee</a:t>
              </a:r>
            </a:p>
          </p:txBody>
        </p:sp>
      </p:grpSp>
      <p:sp>
        <p:nvSpPr>
          <p:cNvPr id="15" name="Rounded Rectangle 42">
            <a:extLst>
              <a:ext uri="{FF2B5EF4-FFF2-40B4-BE49-F238E27FC236}">
                <a16:creationId xmlns:a16="http://schemas.microsoft.com/office/drawing/2014/main" xmlns="" id="{DA489AB7-AC96-41E3-805D-8F245C6526A8}"/>
              </a:ext>
            </a:extLst>
          </p:cNvPr>
          <p:cNvSpPr/>
          <p:nvPr/>
        </p:nvSpPr>
        <p:spPr bwMode="auto">
          <a:xfrm>
            <a:off x="4870210" y="4068756"/>
            <a:ext cx="918997" cy="280660"/>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grpSp>
        <p:nvGrpSpPr>
          <p:cNvPr id="16" name="Group 15">
            <a:extLst>
              <a:ext uri="{FF2B5EF4-FFF2-40B4-BE49-F238E27FC236}">
                <a16:creationId xmlns:a16="http://schemas.microsoft.com/office/drawing/2014/main" xmlns="" id="{4F8046E4-4CC9-45B5-8ACB-AC02B57B2EC0}"/>
              </a:ext>
            </a:extLst>
          </p:cNvPr>
          <p:cNvGrpSpPr/>
          <p:nvPr/>
        </p:nvGrpSpPr>
        <p:grpSpPr>
          <a:xfrm>
            <a:off x="1448924" y="5467751"/>
            <a:ext cx="6775755" cy="628249"/>
            <a:chOff x="1388679" y="3334460"/>
            <a:chExt cx="6775755" cy="628249"/>
          </a:xfrm>
        </p:grpSpPr>
        <p:grpSp>
          <p:nvGrpSpPr>
            <p:cNvPr id="17" name="Group 16">
              <a:extLst>
                <a:ext uri="{FF2B5EF4-FFF2-40B4-BE49-F238E27FC236}">
                  <a16:creationId xmlns:a16="http://schemas.microsoft.com/office/drawing/2014/main" xmlns="" id="{0B68C4E1-E367-42E0-BF66-8A7311BBEE99}"/>
                </a:ext>
              </a:extLst>
            </p:cNvPr>
            <p:cNvGrpSpPr/>
            <p:nvPr/>
          </p:nvGrpSpPr>
          <p:grpSpPr>
            <a:xfrm>
              <a:off x="2789391" y="3553184"/>
              <a:ext cx="972765" cy="372197"/>
              <a:chOff x="2720894" y="3441283"/>
              <a:chExt cx="972765" cy="372197"/>
            </a:xfrm>
          </p:grpSpPr>
          <p:sp>
            <p:nvSpPr>
              <p:cNvPr id="40" name="Rounded Rectangle 67">
                <a:extLst>
                  <a:ext uri="{FF2B5EF4-FFF2-40B4-BE49-F238E27FC236}">
                    <a16:creationId xmlns:a16="http://schemas.microsoft.com/office/drawing/2014/main" xmlns="" id="{6EEAFE41-BE08-47D5-821E-C9D664D5ED3D}"/>
                  </a:ext>
                </a:extLst>
              </p:cNvPr>
              <p:cNvSpPr/>
              <p:nvPr/>
            </p:nvSpPr>
            <p:spPr bwMode="auto">
              <a:xfrm>
                <a:off x="2720894" y="3441283"/>
                <a:ext cx="972765" cy="372197"/>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41" name="TextBox 40">
                <a:extLst>
                  <a:ext uri="{FF2B5EF4-FFF2-40B4-BE49-F238E27FC236}">
                    <a16:creationId xmlns:a16="http://schemas.microsoft.com/office/drawing/2014/main" xmlns="" id="{8F5E6679-0860-40A2-A5A9-0733824E8055}"/>
                  </a:ext>
                </a:extLst>
              </p:cNvPr>
              <p:cNvSpPr txBox="1"/>
              <p:nvPr/>
            </p:nvSpPr>
            <p:spPr>
              <a:xfrm>
                <a:off x="2935406" y="3488881"/>
                <a:ext cx="543740" cy="276999"/>
              </a:xfrm>
              <a:prstGeom prst="rect">
                <a:avLst/>
              </a:prstGeom>
              <a:noFill/>
            </p:spPr>
            <p:txBody>
              <a:bodyPr wrap="none" rtlCol="0">
                <a:spAutoFit/>
              </a:bodyPr>
              <a:lstStyle/>
              <a:p>
                <a:pPr algn="ctr"/>
                <a:r>
                  <a:rPr lang="en-US" sz="1200">
                    <a:solidFill>
                      <a:schemeClr val="bg1"/>
                    </a:solidFill>
                  </a:rPr>
                  <a:t>State</a:t>
                </a:r>
              </a:p>
            </p:txBody>
          </p:sp>
        </p:grpSp>
        <p:grpSp>
          <p:nvGrpSpPr>
            <p:cNvPr id="18" name="Group 17">
              <a:extLst>
                <a:ext uri="{FF2B5EF4-FFF2-40B4-BE49-F238E27FC236}">
                  <a16:creationId xmlns:a16="http://schemas.microsoft.com/office/drawing/2014/main" xmlns="" id="{ED04961A-375E-4263-9A92-430D7DDE2300}"/>
                </a:ext>
              </a:extLst>
            </p:cNvPr>
            <p:cNvGrpSpPr/>
            <p:nvPr/>
          </p:nvGrpSpPr>
          <p:grpSpPr>
            <a:xfrm>
              <a:off x="3911691" y="3553182"/>
              <a:ext cx="972765" cy="372197"/>
              <a:chOff x="3602052" y="3441283"/>
              <a:chExt cx="972765" cy="372197"/>
            </a:xfrm>
          </p:grpSpPr>
          <p:sp>
            <p:nvSpPr>
              <p:cNvPr id="38" name="Rounded Rectangle 65">
                <a:extLst>
                  <a:ext uri="{FF2B5EF4-FFF2-40B4-BE49-F238E27FC236}">
                    <a16:creationId xmlns:a16="http://schemas.microsoft.com/office/drawing/2014/main" xmlns="" id="{0C430538-1B95-47F6-A05E-84ED06FAE977}"/>
                  </a:ext>
                </a:extLst>
              </p:cNvPr>
              <p:cNvSpPr/>
              <p:nvPr/>
            </p:nvSpPr>
            <p:spPr bwMode="auto">
              <a:xfrm>
                <a:off x="3602052" y="3441283"/>
                <a:ext cx="972765" cy="372197"/>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9" name="TextBox 38">
                <a:extLst>
                  <a:ext uri="{FF2B5EF4-FFF2-40B4-BE49-F238E27FC236}">
                    <a16:creationId xmlns:a16="http://schemas.microsoft.com/office/drawing/2014/main" xmlns="" id="{21C67276-91C8-4D40-8599-D21D7B37AB28}"/>
                  </a:ext>
                </a:extLst>
              </p:cNvPr>
              <p:cNvSpPr txBox="1"/>
              <p:nvPr/>
            </p:nvSpPr>
            <p:spPr>
              <a:xfrm>
                <a:off x="3813358" y="3488881"/>
                <a:ext cx="550151" cy="276999"/>
              </a:xfrm>
              <a:prstGeom prst="rect">
                <a:avLst/>
              </a:prstGeom>
              <a:noFill/>
            </p:spPr>
            <p:txBody>
              <a:bodyPr wrap="none" rtlCol="0">
                <a:spAutoFit/>
              </a:bodyPr>
              <a:lstStyle/>
              <a:p>
                <a:pPr algn="ctr"/>
                <a:r>
                  <a:rPr lang="en-US" sz="1200">
                    <a:solidFill>
                      <a:schemeClr val="bg1"/>
                    </a:solidFill>
                  </a:rPr>
                  <a:t>Local</a:t>
                </a:r>
              </a:p>
            </p:txBody>
          </p:sp>
        </p:grpSp>
        <p:grpSp>
          <p:nvGrpSpPr>
            <p:cNvPr id="19" name="Group 18">
              <a:extLst>
                <a:ext uri="{FF2B5EF4-FFF2-40B4-BE49-F238E27FC236}">
                  <a16:creationId xmlns:a16="http://schemas.microsoft.com/office/drawing/2014/main" xmlns="" id="{9B51DC63-A9BE-45A2-AB3E-DF3BCD50CF1B}"/>
                </a:ext>
              </a:extLst>
            </p:cNvPr>
            <p:cNvGrpSpPr/>
            <p:nvPr/>
          </p:nvGrpSpPr>
          <p:grpSpPr>
            <a:xfrm>
              <a:off x="5027663" y="3541320"/>
              <a:ext cx="940028" cy="372197"/>
              <a:chOff x="4488874" y="3441283"/>
              <a:chExt cx="940028" cy="372197"/>
            </a:xfrm>
          </p:grpSpPr>
          <p:sp>
            <p:nvSpPr>
              <p:cNvPr id="36" name="Rounded Rectangle 63">
                <a:extLst>
                  <a:ext uri="{FF2B5EF4-FFF2-40B4-BE49-F238E27FC236}">
                    <a16:creationId xmlns:a16="http://schemas.microsoft.com/office/drawing/2014/main" xmlns="" id="{2EB68939-F228-415B-90A5-1BE984887BE3}"/>
                  </a:ext>
                </a:extLst>
              </p:cNvPr>
              <p:cNvSpPr/>
              <p:nvPr/>
            </p:nvSpPr>
            <p:spPr bwMode="auto">
              <a:xfrm>
                <a:off x="4488874" y="3441283"/>
                <a:ext cx="940028" cy="372197"/>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7" name="TextBox 36">
                <a:extLst>
                  <a:ext uri="{FF2B5EF4-FFF2-40B4-BE49-F238E27FC236}">
                    <a16:creationId xmlns:a16="http://schemas.microsoft.com/office/drawing/2014/main" xmlns="" id="{197AE2F2-4EBB-4A4F-95E7-C023FFF415FD}"/>
                  </a:ext>
                </a:extLst>
              </p:cNvPr>
              <p:cNvSpPr txBox="1"/>
              <p:nvPr/>
            </p:nvSpPr>
            <p:spPr>
              <a:xfrm>
                <a:off x="4677849" y="3488550"/>
                <a:ext cx="562077" cy="276999"/>
              </a:xfrm>
              <a:prstGeom prst="rect">
                <a:avLst/>
              </a:prstGeom>
              <a:noFill/>
            </p:spPr>
            <p:txBody>
              <a:bodyPr wrap="none" rtlCol="0">
                <a:spAutoFit/>
              </a:bodyPr>
              <a:lstStyle/>
              <a:p>
                <a:pPr algn="ctr"/>
                <a:r>
                  <a:rPr lang="en-US" sz="1200">
                    <a:solidFill>
                      <a:schemeClr val="bg1"/>
                    </a:solidFill>
                  </a:rPr>
                  <a:t>Tribal</a:t>
                </a:r>
              </a:p>
            </p:txBody>
          </p:sp>
        </p:grpSp>
        <p:grpSp>
          <p:nvGrpSpPr>
            <p:cNvPr id="20" name="Group 19">
              <a:extLst>
                <a:ext uri="{FF2B5EF4-FFF2-40B4-BE49-F238E27FC236}">
                  <a16:creationId xmlns:a16="http://schemas.microsoft.com/office/drawing/2014/main" xmlns="" id="{362661F8-3B84-4A95-8009-CCA6BB041C7A}"/>
                </a:ext>
              </a:extLst>
            </p:cNvPr>
            <p:cNvGrpSpPr/>
            <p:nvPr/>
          </p:nvGrpSpPr>
          <p:grpSpPr>
            <a:xfrm>
              <a:off x="7136589" y="3540987"/>
              <a:ext cx="1027845" cy="372197"/>
              <a:chOff x="6452835" y="3955175"/>
              <a:chExt cx="1027845" cy="372197"/>
            </a:xfrm>
          </p:grpSpPr>
          <p:sp>
            <p:nvSpPr>
              <p:cNvPr id="34" name="Rounded Rectangle 61">
                <a:extLst>
                  <a:ext uri="{FF2B5EF4-FFF2-40B4-BE49-F238E27FC236}">
                    <a16:creationId xmlns:a16="http://schemas.microsoft.com/office/drawing/2014/main" xmlns="" id="{22E08EBE-58E3-438D-8D0B-E76A21233084}"/>
                  </a:ext>
                </a:extLst>
              </p:cNvPr>
              <p:cNvSpPr/>
              <p:nvPr/>
            </p:nvSpPr>
            <p:spPr bwMode="auto">
              <a:xfrm>
                <a:off x="6496744" y="3955175"/>
                <a:ext cx="940028" cy="372197"/>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5" name="TextBox 34">
                <a:extLst>
                  <a:ext uri="{FF2B5EF4-FFF2-40B4-BE49-F238E27FC236}">
                    <a16:creationId xmlns:a16="http://schemas.microsoft.com/office/drawing/2014/main" xmlns="" id="{A4631655-A0A6-4977-AAB1-453643E947F5}"/>
                  </a:ext>
                </a:extLst>
              </p:cNvPr>
              <p:cNvSpPr txBox="1"/>
              <p:nvPr/>
            </p:nvSpPr>
            <p:spPr>
              <a:xfrm>
                <a:off x="6452835" y="4002773"/>
                <a:ext cx="1027845" cy="276999"/>
              </a:xfrm>
              <a:prstGeom prst="rect">
                <a:avLst/>
              </a:prstGeom>
              <a:noFill/>
            </p:spPr>
            <p:txBody>
              <a:bodyPr wrap="none" rtlCol="0">
                <a:spAutoFit/>
              </a:bodyPr>
              <a:lstStyle/>
              <a:p>
                <a:pPr algn="ctr"/>
                <a:r>
                  <a:rPr lang="en-US" sz="1200">
                    <a:solidFill>
                      <a:schemeClr val="bg1"/>
                    </a:solidFill>
                  </a:rPr>
                  <a:t>International</a:t>
                </a:r>
              </a:p>
            </p:txBody>
          </p:sp>
        </p:grpSp>
        <p:cxnSp>
          <p:nvCxnSpPr>
            <p:cNvPr id="21" name="Straight Connector 20">
              <a:extLst>
                <a:ext uri="{FF2B5EF4-FFF2-40B4-BE49-F238E27FC236}">
                  <a16:creationId xmlns:a16="http://schemas.microsoft.com/office/drawing/2014/main" xmlns="" id="{9455FB23-BC9B-4BC6-A364-C35376334BC7}"/>
                </a:ext>
              </a:extLst>
            </p:cNvPr>
            <p:cNvCxnSpPr/>
            <p:nvPr/>
          </p:nvCxnSpPr>
          <p:spPr bwMode="auto">
            <a:xfrm flipV="1">
              <a:off x="1991137" y="3334460"/>
              <a:ext cx="5659375" cy="6350"/>
            </a:xfrm>
            <a:prstGeom prst="line">
              <a:avLst/>
            </a:prstGeom>
            <a:solidFill>
              <a:schemeClr val="accent1"/>
            </a:solidFill>
            <a:ln w="19050" cap="flat" cmpd="sng" algn="ctr">
              <a:solidFill>
                <a:srgbClr val="009999"/>
              </a:solidFill>
              <a:prstDash val="solid"/>
              <a:round/>
              <a:headEnd type="none" w="med" len="med"/>
              <a:tailEnd type="none" w="med" len="med"/>
            </a:ln>
            <a:effectLst/>
          </p:spPr>
        </p:cxnSp>
        <p:grpSp>
          <p:nvGrpSpPr>
            <p:cNvPr id="22" name="Group 21">
              <a:extLst>
                <a:ext uri="{FF2B5EF4-FFF2-40B4-BE49-F238E27FC236}">
                  <a16:creationId xmlns:a16="http://schemas.microsoft.com/office/drawing/2014/main" xmlns="" id="{E266B498-283A-48C6-8576-5F3BEE252A67}"/>
                </a:ext>
              </a:extLst>
            </p:cNvPr>
            <p:cNvGrpSpPr/>
            <p:nvPr/>
          </p:nvGrpSpPr>
          <p:grpSpPr>
            <a:xfrm>
              <a:off x="1388679" y="3501044"/>
              <a:ext cx="1316386" cy="461665"/>
              <a:chOff x="1388679" y="3501044"/>
              <a:chExt cx="1316386" cy="461665"/>
            </a:xfrm>
          </p:grpSpPr>
          <p:sp>
            <p:nvSpPr>
              <p:cNvPr id="32" name="Rounded Rectangle 59">
                <a:extLst>
                  <a:ext uri="{FF2B5EF4-FFF2-40B4-BE49-F238E27FC236}">
                    <a16:creationId xmlns:a16="http://schemas.microsoft.com/office/drawing/2014/main" xmlns="" id="{1C1D47FD-6EAF-4E70-9955-F3C0EF71CA4D}"/>
                  </a:ext>
                </a:extLst>
              </p:cNvPr>
              <p:cNvSpPr/>
              <p:nvPr/>
            </p:nvSpPr>
            <p:spPr bwMode="auto">
              <a:xfrm>
                <a:off x="1447800" y="3553185"/>
                <a:ext cx="1198144" cy="372197"/>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3" name="TextBox 32">
                <a:extLst>
                  <a:ext uri="{FF2B5EF4-FFF2-40B4-BE49-F238E27FC236}">
                    <a16:creationId xmlns:a16="http://schemas.microsoft.com/office/drawing/2014/main" xmlns="" id="{73F3E1A2-C37B-4F77-B594-FA415E765F2D}"/>
                  </a:ext>
                </a:extLst>
              </p:cNvPr>
              <p:cNvSpPr txBox="1"/>
              <p:nvPr/>
            </p:nvSpPr>
            <p:spPr>
              <a:xfrm>
                <a:off x="1388679" y="3501044"/>
                <a:ext cx="1316386" cy="461665"/>
              </a:xfrm>
              <a:prstGeom prst="rect">
                <a:avLst/>
              </a:prstGeom>
              <a:noFill/>
            </p:spPr>
            <p:txBody>
              <a:bodyPr wrap="none" rtlCol="0">
                <a:spAutoFit/>
              </a:bodyPr>
              <a:lstStyle/>
              <a:p>
                <a:pPr algn="ctr"/>
                <a:r>
                  <a:rPr lang="en-US" sz="1200">
                    <a:solidFill>
                      <a:schemeClr val="bg1"/>
                    </a:solidFill>
                  </a:rPr>
                  <a:t>Federal </a:t>
                </a:r>
              </a:p>
              <a:p>
                <a:pPr algn="ctr"/>
                <a:r>
                  <a:rPr lang="en-US" sz="1200">
                    <a:solidFill>
                      <a:schemeClr val="bg1"/>
                    </a:solidFill>
                  </a:rPr>
                  <a:t>(</a:t>
                </a:r>
                <a:r>
                  <a:rPr lang="en-US" sz="800">
                    <a:solidFill>
                      <a:schemeClr val="bg1"/>
                    </a:solidFill>
                  </a:rPr>
                  <a:t>FEMA, S&amp;T, NPPD, …)</a:t>
                </a:r>
              </a:p>
            </p:txBody>
          </p:sp>
        </p:grpSp>
        <p:cxnSp>
          <p:nvCxnSpPr>
            <p:cNvPr id="23" name="Straight Connector 22">
              <a:extLst>
                <a:ext uri="{FF2B5EF4-FFF2-40B4-BE49-F238E27FC236}">
                  <a16:creationId xmlns:a16="http://schemas.microsoft.com/office/drawing/2014/main" xmlns="" id="{22351EDE-A71F-439C-9E1A-F5F77C0A943E}"/>
                </a:ext>
              </a:extLst>
            </p:cNvPr>
            <p:cNvCxnSpPr/>
            <p:nvPr/>
          </p:nvCxnSpPr>
          <p:spPr bwMode="auto">
            <a:xfrm>
              <a:off x="3260310" y="3340810"/>
              <a:ext cx="0" cy="204320"/>
            </a:xfrm>
            <a:prstGeom prst="line">
              <a:avLst/>
            </a:prstGeom>
            <a:solidFill>
              <a:schemeClr val="accent1"/>
            </a:solidFill>
            <a:ln w="19050" cap="flat" cmpd="sng" algn="ctr">
              <a:solidFill>
                <a:srgbClr val="009999"/>
              </a:solidFill>
              <a:prstDash val="solid"/>
              <a:round/>
              <a:headEnd type="none" w="med" len="med"/>
              <a:tailEnd type="none" w="med" len="med"/>
            </a:ln>
            <a:effectLst/>
          </p:spPr>
        </p:cxnSp>
        <p:grpSp>
          <p:nvGrpSpPr>
            <p:cNvPr id="24" name="Group 23">
              <a:extLst>
                <a:ext uri="{FF2B5EF4-FFF2-40B4-BE49-F238E27FC236}">
                  <a16:creationId xmlns:a16="http://schemas.microsoft.com/office/drawing/2014/main" xmlns="" id="{9D19CEE2-7D47-41E4-80F7-69DF121B8566}"/>
                </a:ext>
              </a:extLst>
            </p:cNvPr>
            <p:cNvGrpSpPr/>
            <p:nvPr/>
          </p:nvGrpSpPr>
          <p:grpSpPr>
            <a:xfrm>
              <a:off x="6092826" y="3553185"/>
              <a:ext cx="972765" cy="372197"/>
              <a:chOff x="6092826" y="3553185"/>
              <a:chExt cx="972765" cy="372197"/>
            </a:xfrm>
          </p:grpSpPr>
          <p:sp>
            <p:nvSpPr>
              <p:cNvPr id="30" name="Rounded Rectangle 57">
                <a:extLst>
                  <a:ext uri="{FF2B5EF4-FFF2-40B4-BE49-F238E27FC236}">
                    <a16:creationId xmlns:a16="http://schemas.microsoft.com/office/drawing/2014/main" xmlns="" id="{28F75692-7858-48B0-BDF8-D1E007CAEA36}"/>
                  </a:ext>
                </a:extLst>
              </p:cNvPr>
              <p:cNvSpPr/>
              <p:nvPr/>
            </p:nvSpPr>
            <p:spPr bwMode="auto">
              <a:xfrm>
                <a:off x="6092826" y="3553185"/>
                <a:ext cx="972765" cy="372197"/>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31" name="TextBox 30">
                <a:extLst>
                  <a:ext uri="{FF2B5EF4-FFF2-40B4-BE49-F238E27FC236}">
                    <a16:creationId xmlns:a16="http://schemas.microsoft.com/office/drawing/2014/main" xmlns="" id="{0DBB6398-C55C-4504-B837-7A1CAC7FD2B4}"/>
                  </a:ext>
                </a:extLst>
              </p:cNvPr>
              <p:cNvSpPr txBox="1"/>
              <p:nvPr/>
            </p:nvSpPr>
            <p:spPr>
              <a:xfrm>
                <a:off x="6213563" y="3600783"/>
                <a:ext cx="731290" cy="276999"/>
              </a:xfrm>
              <a:prstGeom prst="rect">
                <a:avLst/>
              </a:prstGeom>
              <a:noFill/>
            </p:spPr>
            <p:txBody>
              <a:bodyPr wrap="none" rtlCol="0">
                <a:spAutoFit/>
              </a:bodyPr>
              <a:lstStyle/>
              <a:p>
                <a:pPr algn="ctr"/>
                <a:r>
                  <a:rPr lang="en-US" sz="1200">
                    <a:solidFill>
                      <a:schemeClr val="bg1"/>
                    </a:solidFill>
                  </a:rPr>
                  <a:t>Industry</a:t>
                </a:r>
              </a:p>
            </p:txBody>
          </p:sp>
        </p:grpSp>
        <p:cxnSp>
          <p:nvCxnSpPr>
            <p:cNvPr id="25" name="Straight Connector 24">
              <a:extLst>
                <a:ext uri="{FF2B5EF4-FFF2-40B4-BE49-F238E27FC236}">
                  <a16:creationId xmlns:a16="http://schemas.microsoft.com/office/drawing/2014/main" xmlns="" id="{C987B634-B8A7-4B8B-BC3F-FF48CF14BE75}"/>
                </a:ext>
              </a:extLst>
            </p:cNvPr>
            <p:cNvCxnSpPr/>
            <p:nvPr/>
          </p:nvCxnSpPr>
          <p:spPr bwMode="auto">
            <a:xfrm>
              <a:off x="1991137" y="3334460"/>
              <a:ext cx="0" cy="204320"/>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xmlns="" id="{8DE819F1-71C7-46E0-A44A-0EF68839708A}"/>
                </a:ext>
              </a:extLst>
            </p:cNvPr>
            <p:cNvCxnSpPr/>
            <p:nvPr/>
          </p:nvCxnSpPr>
          <p:spPr bwMode="auto">
            <a:xfrm>
              <a:off x="4398072" y="3340810"/>
              <a:ext cx="0" cy="204320"/>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xmlns="" id="{EA920F90-D57C-4469-84C3-13B4379314FF}"/>
                </a:ext>
              </a:extLst>
            </p:cNvPr>
            <p:cNvCxnSpPr/>
            <p:nvPr/>
          </p:nvCxnSpPr>
          <p:spPr bwMode="auto">
            <a:xfrm>
              <a:off x="5482499" y="3348862"/>
              <a:ext cx="0" cy="204320"/>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xmlns="" id="{CA842DBB-C3A1-4E60-803E-E7B338626072}"/>
                </a:ext>
              </a:extLst>
            </p:cNvPr>
            <p:cNvCxnSpPr/>
            <p:nvPr/>
          </p:nvCxnSpPr>
          <p:spPr bwMode="auto">
            <a:xfrm>
              <a:off x="6614168" y="3334460"/>
              <a:ext cx="0" cy="204320"/>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xmlns="" id="{826D5362-A6F4-491D-BCA8-5E5521CB6BDA}"/>
                </a:ext>
              </a:extLst>
            </p:cNvPr>
            <p:cNvCxnSpPr/>
            <p:nvPr/>
          </p:nvCxnSpPr>
          <p:spPr bwMode="auto">
            <a:xfrm>
              <a:off x="7650512" y="3334460"/>
              <a:ext cx="0" cy="204320"/>
            </a:xfrm>
            <a:prstGeom prst="line">
              <a:avLst/>
            </a:prstGeom>
            <a:solidFill>
              <a:schemeClr val="accent1"/>
            </a:solidFill>
            <a:ln w="19050" cap="flat" cmpd="sng" algn="ctr">
              <a:solidFill>
                <a:srgbClr val="009999"/>
              </a:solidFill>
              <a:prstDash val="solid"/>
              <a:round/>
              <a:headEnd type="none" w="med" len="med"/>
              <a:tailEnd type="none" w="med" len="med"/>
            </a:ln>
            <a:effectLst/>
          </p:spPr>
        </p:cxnSp>
      </p:grpSp>
      <p:sp>
        <p:nvSpPr>
          <p:cNvPr id="42" name="TextBox 41">
            <a:extLst>
              <a:ext uri="{FF2B5EF4-FFF2-40B4-BE49-F238E27FC236}">
                <a16:creationId xmlns:a16="http://schemas.microsoft.com/office/drawing/2014/main" xmlns="" id="{A23E82AB-1836-4FA8-8889-F549E656C08D}"/>
              </a:ext>
            </a:extLst>
          </p:cNvPr>
          <p:cNvSpPr txBox="1"/>
          <p:nvPr/>
        </p:nvSpPr>
        <p:spPr>
          <a:xfrm>
            <a:off x="5064413" y="4068756"/>
            <a:ext cx="545341" cy="261610"/>
          </a:xfrm>
          <a:prstGeom prst="rect">
            <a:avLst/>
          </a:prstGeom>
          <a:noFill/>
        </p:spPr>
        <p:txBody>
          <a:bodyPr wrap="none" rtlCol="0">
            <a:spAutoFit/>
          </a:bodyPr>
          <a:lstStyle/>
          <a:p>
            <a:pPr algn="ctr"/>
            <a:r>
              <a:rPr lang="en-US" sz="1100" b="1">
                <a:solidFill>
                  <a:schemeClr val="bg1"/>
                </a:solidFill>
              </a:rPr>
              <a:t>Chair</a:t>
            </a:r>
          </a:p>
        </p:txBody>
      </p:sp>
      <p:sp>
        <p:nvSpPr>
          <p:cNvPr id="43" name="Rounded Rectangle 74">
            <a:extLst>
              <a:ext uri="{FF2B5EF4-FFF2-40B4-BE49-F238E27FC236}">
                <a16:creationId xmlns:a16="http://schemas.microsoft.com/office/drawing/2014/main" xmlns="" id="{4BC89A21-2176-42F3-B0D6-CA24968DE970}"/>
              </a:ext>
            </a:extLst>
          </p:cNvPr>
          <p:cNvSpPr/>
          <p:nvPr/>
        </p:nvSpPr>
        <p:spPr bwMode="auto">
          <a:xfrm>
            <a:off x="6055909" y="4099126"/>
            <a:ext cx="1036012" cy="218539"/>
          </a:xfrm>
          <a:prstGeom prst="roundRect">
            <a:avLst/>
          </a:prstGeom>
          <a:solidFill>
            <a:srgbClr val="CCECFF"/>
          </a:solidFill>
          <a:ln w="9525" cap="flat" cmpd="sng" algn="ctr">
            <a:solidFill>
              <a:schemeClr val="bg1">
                <a:lumMod val="75000"/>
              </a:schemeClr>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44" name="TextBox 43">
            <a:extLst>
              <a:ext uri="{FF2B5EF4-FFF2-40B4-BE49-F238E27FC236}">
                <a16:creationId xmlns:a16="http://schemas.microsoft.com/office/drawing/2014/main" xmlns="" id="{30B1AA09-485C-49C1-8DFC-1909FB4A79F7}"/>
              </a:ext>
            </a:extLst>
          </p:cNvPr>
          <p:cNvSpPr txBox="1"/>
          <p:nvPr/>
        </p:nvSpPr>
        <p:spPr>
          <a:xfrm>
            <a:off x="6038426" y="4085975"/>
            <a:ext cx="1053494" cy="246221"/>
          </a:xfrm>
          <a:prstGeom prst="rect">
            <a:avLst/>
          </a:prstGeom>
          <a:noFill/>
        </p:spPr>
        <p:txBody>
          <a:bodyPr wrap="none" rtlCol="0">
            <a:spAutoFit/>
          </a:bodyPr>
          <a:lstStyle/>
          <a:p>
            <a:pPr algn="ctr"/>
            <a:r>
              <a:rPr lang="en-US" sz="1000" b="1">
                <a:solidFill>
                  <a:srgbClr val="00008A"/>
                </a:solidFill>
              </a:rPr>
              <a:t>DHS S&amp;T FRG</a:t>
            </a:r>
          </a:p>
        </p:txBody>
      </p:sp>
      <p:sp>
        <p:nvSpPr>
          <p:cNvPr id="45" name="Rounded Rectangle 76">
            <a:extLst>
              <a:ext uri="{FF2B5EF4-FFF2-40B4-BE49-F238E27FC236}">
                <a16:creationId xmlns:a16="http://schemas.microsoft.com/office/drawing/2014/main" xmlns="" id="{BB790327-4BF3-47B6-8BD7-AE1172738705}"/>
              </a:ext>
            </a:extLst>
          </p:cNvPr>
          <p:cNvSpPr/>
          <p:nvPr/>
        </p:nvSpPr>
        <p:spPr bwMode="auto">
          <a:xfrm>
            <a:off x="3318148" y="4379086"/>
            <a:ext cx="1180963" cy="602195"/>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charset="0"/>
            </a:endParaRPr>
          </a:p>
        </p:txBody>
      </p:sp>
      <p:sp>
        <p:nvSpPr>
          <p:cNvPr id="46" name="TextBox 45">
            <a:extLst>
              <a:ext uri="{FF2B5EF4-FFF2-40B4-BE49-F238E27FC236}">
                <a16:creationId xmlns:a16="http://schemas.microsoft.com/office/drawing/2014/main" xmlns="" id="{DB034713-3C00-480C-AD85-8FA51D0C5075}"/>
              </a:ext>
            </a:extLst>
          </p:cNvPr>
          <p:cNvSpPr txBox="1"/>
          <p:nvPr/>
        </p:nvSpPr>
        <p:spPr>
          <a:xfrm>
            <a:off x="3369264" y="4399695"/>
            <a:ext cx="1095173" cy="569387"/>
          </a:xfrm>
          <a:prstGeom prst="rect">
            <a:avLst/>
          </a:prstGeom>
          <a:noFill/>
        </p:spPr>
        <p:txBody>
          <a:bodyPr wrap="none" rtlCol="0">
            <a:spAutoFit/>
          </a:bodyPr>
          <a:lstStyle/>
          <a:p>
            <a:pPr algn="ctr"/>
            <a:r>
              <a:rPr lang="en-US" sz="1100" b="1" dirty="0">
                <a:solidFill>
                  <a:schemeClr val="bg1"/>
                </a:solidFill>
              </a:rPr>
              <a:t>Domain</a:t>
            </a:r>
          </a:p>
          <a:p>
            <a:pPr algn="ctr"/>
            <a:r>
              <a:rPr lang="en-US" sz="1100" b="1" dirty="0">
                <a:solidFill>
                  <a:schemeClr val="bg1"/>
                </a:solidFill>
              </a:rPr>
              <a:t>Facilitator</a:t>
            </a:r>
          </a:p>
          <a:p>
            <a:pPr algn="ctr"/>
            <a:r>
              <a:rPr lang="en-US" sz="900" b="1" dirty="0">
                <a:solidFill>
                  <a:schemeClr val="bg1"/>
                </a:solidFill>
              </a:rPr>
              <a:t>(Core Members) </a:t>
            </a:r>
          </a:p>
        </p:txBody>
      </p:sp>
      <p:cxnSp>
        <p:nvCxnSpPr>
          <p:cNvPr id="47" name="Straight Connector 46">
            <a:extLst>
              <a:ext uri="{FF2B5EF4-FFF2-40B4-BE49-F238E27FC236}">
                <a16:creationId xmlns:a16="http://schemas.microsoft.com/office/drawing/2014/main" xmlns="" id="{5CEB24BC-7519-4D62-A1E7-F23C7C60F314}"/>
              </a:ext>
            </a:extLst>
          </p:cNvPr>
          <p:cNvCxnSpPr>
            <a:endCxn id="45" idx="3"/>
          </p:cNvCxnSpPr>
          <p:nvPr/>
        </p:nvCxnSpPr>
        <p:spPr bwMode="auto">
          <a:xfrm flipH="1">
            <a:off x="5789207" y="4208396"/>
            <a:ext cx="266702" cy="690"/>
          </a:xfrm>
          <a:prstGeom prst="line">
            <a:avLst/>
          </a:prstGeom>
          <a:solidFill>
            <a:schemeClr val="accent1"/>
          </a:solidFill>
          <a:ln w="12700" cap="flat" cmpd="sng" algn="ctr">
            <a:solidFill>
              <a:schemeClr val="bg1">
                <a:lumMod val="75000"/>
              </a:schemeClr>
            </a:solidFill>
            <a:prstDash val="dash"/>
            <a:round/>
            <a:headEnd type="none" w="med" len="med"/>
            <a:tailEnd type="none" w="med" len="med"/>
          </a:ln>
          <a:effectLst/>
        </p:spPr>
      </p:cxnSp>
      <p:cxnSp>
        <p:nvCxnSpPr>
          <p:cNvPr id="48" name="Straight Connector 47">
            <a:extLst>
              <a:ext uri="{FF2B5EF4-FFF2-40B4-BE49-F238E27FC236}">
                <a16:creationId xmlns:a16="http://schemas.microsoft.com/office/drawing/2014/main" xmlns="" id="{47A6BE34-4208-4951-A87E-7DBD0D44356F}"/>
              </a:ext>
            </a:extLst>
          </p:cNvPr>
          <p:cNvCxnSpPr>
            <a:stCxn id="30" idx="2"/>
          </p:cNvCxnSpPr>
          <p:nvPr/>
        </p:nvCxnSpPr>
        <p:spPr bwMode="auto">
          <a:xfrm>
            <a:off x="3914371" y="3851510"/>
            <a:ext cx="2480" cy="548185"/>
          </a:xfrm>
          <a:prstGeom prst="line">
            <a:avLst/>
          </a:prstGeom>
          <a:solidFill>
            <a:schemeClr val="accent1"/>
          </a:solidFill>
          <a:ln w="19050" cap="flat" cmpd="sng" algn="ctr">
            <a:solidFill>
              <a:srgbClr val="009999"/>
            </a:solidFill>
            <a:prstDash val="solid"/>
            <a:round/>
            <a:headEnd type="none" w="med" len="med"/>
            <a:tailEnd type="none" w="med" len="med"/>
          </a:ln>
          <a:effectLst/>
        </p:spPr>
      </p:cxnSp>
      <p:cxnSp>
        <p:nvCxnSpPr>
          <p:cNvPr id="49" name="Elbow Connector 85">
            <a:extLst>
              <a:ext uri="{FF2B5EF4-FFF2-40B4-BE49-F238E27FC236}">
                <a16:creationId xmlns:a16="http://schemas.microsoft.com/office/drawing/2014/main" xmlns="" id="{6538097C-A536-467E-B115-FE4C554B1157}"/>
              </a:ext>
            </a:extLst>
          </p:cNvPr>
          <p:cNvCxnSpPr/>
          <p:nvPr/>
        </p:nvCxnSpPr>
        <p:spPr bwMode="auto">
          <a:xfrm flipV="1">
            <a:off x="4499111" y="4330366"/>
            <a:ext cx="837973" cy="349818"/>
          </a:xfrm>
          <a:prstGeom prst="bentConnector2">
            <a:avLst/>
          </a:prstGeom>
          <a:solidFill>
            <a:schemeClr val="accent1"/>
          </a:solidFill>
          <a:ln w="12700" cap="flat" cmpd="sng" algn="ctr">
            <a:solidFill>
              <a:schemeClr val="bg1">
                <a:lumMod val="75000"/>
              </a:schemeClr>
            </a:solidFill>
            <a:prstDash val="dash"/>
            <a:round/>
            <a:headEnd type="none" w="med" len="med"/>
            <a:tailEnd type="none" w="med" len="med"/>
          </a:ln>
          <a:effectLst/>
        </p:spPr>
      </p:cxnSp>
      <p:sp>
        <p:nvSpPr>
          <p:cNvPr id="50" name="TextBox 49">
            <a:extLst>
              <a:ext uri="{FF2B5EF4-FFF2-40B4-BE49-F238E27FC236}">
                <a16:creationId xmlns:a16="http://schemas.microsoft.com/office/drawing/2014/main" xmlns="" id="{00E204BF-7B92-4119-93A5-3D0348250FBB}"/>
              </a:ext>
            </a:extLst>
          </p:cNvPr>
          <p:cNvSpPr txBox="1"/>
          <p:nvPr/>
        </p:nvSpPr>
        <p:spPr>
          <a:xfrm>
            <a:off x="2172345" y="4021243"/>
            <a:ext cx="1038542" cy="1015663"/>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en-US" sz="600">
                <a:solidFill>
                  <a:schemeClr val="bg1"/>
                </a:solidFill>
              </a:rPr>
              <a:t>The Domain Facilitator manages day-to-day OPS of the Domain, such as data model MGMT, Tiger team tasking, Training, Membership and Outreach. </a:t>
            </a:r>
            <a:r>
              <a:rPr lang="en-US" sz="600" dirty="0">
                <a:solidFill>
                  <a:schemeClr val="bg1"/>
                </a:solidFill>
              </a:rPr>
              <a:t>EM IEPDs reviews and assessment,,,, </a:t>
            </a:r>
          </a:p>
        </p:txBody>
      </p:sp>
      <p:cxnSp>
        <p:nvCxnSpPr>
          <p:cNvPr id="51" name="Straight Connector 50">
            <a:extLst>
              <a:ext uri="{FF2B5EF4-FFF2-40B4-BE49-F238E27FC236}">
                <a16:creationId xmlns:a16="http://schemas.microsoft.com/office/drawing/2014/main" xmlns="" id="{FC4668BE-309F-47B7-861D-13D85BABE917}"/>
              </a:ext>
            </a:extLst>
          </p:cNvPr>
          <p:cNvCxnSpPr/>
          <p:nvPr/>
        </p:nvCxnSpPr>
        <p:spPr bwMode="auto">
          <a:xfrm>
            <a:off x="3908630" y="4981281"/>
            <a:ext cx="8221" cy="492820"/>
          </a:xfrm>
          <a:prstGeom prst="line">
            <a:avLst/>
          </a:prstGeom>
          <a:solidFill>
            <a:schemeClr val="accent1"/>
          </a:solidFill>
          <a:ln w="19050" cap="flat" cmpd="sng" algn="ctr">
            <a:solidFill>
              <a:srgbClr val="009999"/>
            </a:solidFill>
            <a:prstDash val="solid"/>
            <a:round/>
            <a:headEnd type="none" w="med" len="med"/>
            <a:tailEnd type="none" w="med" len="med"/>
          </a:ln>
          <a:effectLst/>
        </p:spPr>
      </p:cxnSp>
      <p:sp>
        <p:nvSpPr>
          <p:cNvPr id="52" name="Rounded Rectangle 88">
            <a:extLst>
              <a:ext uri="{FF2B5EF4-FFF2-40B4-BE49-F238E27FC236}">
                <a16:creationId xmlns:a16="http://schemas.microsoft.com/office/drawing/2014/main" xmlns="" id="{076A043A-289E-4216-A0D8-4A9C7170D6E4}"/>
              </a:ext>
            </a:extLst>
          </p:cNvPr>
          <p:cNvSpPr/>
          <p:nvPr/>
        </p:nvSpPr>
        <p:spPr bwMode="auto">
          <a:xfrm>
            <a:off x="4343400" y="1219200"/>
            <a:ext cx="4263889" cy="989353"/>
          </a:xfrm>
          <a:prstGeom prst="roundRect">
            <a:avLst>
              <a:gd name="adj" fmla="val 10000"/>
            </a:avLst>
          </a:prstGeom>
          <a:ln/>
        </p:spPr>
        <p:style>
          <a:lnRef idx="2">
            <a:schemeClr val="accent2"/>
          </a:lnRef>
          <a:fillRef idx="1">
            <a:schemeClr val="lt1"/>
          </a:fillRef>
          <a:effectRef idx="0">
            <a:schemeClr val="accent2"/>
          </a:effectRef>
          <a:fontRef idx="minor">
            <a:schemeClr val="dk1"/>
          </a:fontRef>
        </p:style>
        <p:txBody>
          <a:bodyPr anchor="ctr"/>
          <a:lstStyle/>
          <a:p>
            <a:pPr marL="0" lvl="1" algn="ctr" fontAlgn="auto">
              <a:lnSpc>
                <a:spcPct val="106000"/>
              </a:lnSpc>
              <a:spcBef>
                <a:spcPts val="0"/>
              </a:spcBef>
              <a:spcAft>
                <a:spcPts val="0"/>
              </a:spcAft>
              <a:buFont typeface="Wingdings 2" pitchFamily="18" charset="2"/>
              <a:buNone/>
              <a:defRPr/>
            </a:pPr>
            <a:r>
              <a:rPr lang="en-US" sz="1500" kern="0" dirty="0">
                <a:solidFill>
                  <a:schemeClr val="tx1">
                    <a:lumMod val="50000"/>
                    <a:lumOff val="50000"/>
                  </a:schemeClr>
                </a:solidFill>
                <a:cs typeface="Arial" pitchFamily="34" charset="0"/>
              </a:rPr>
              <a:t>The EM Domain is Mission-based and organized to capture and facilitate standardized Info Sharing to enhance Resiliency </a:t>
            </a:r>
          </a:p>
        </p:txBody>
      </p:sp>
      <p:pic>
        <p:nvPicPr>
          <p:cNvPr id="53" name="Picture 52">
            <a:extLst>
              <a:ext uri="{FF2B5EF4-FFF2-40B4-BE49-F238E27FC236}">
                <a16:creationId xmlns:a16="http://schemas.microsoft.com/office/drawing/2014/main" xmlns="" id="{E28BE6F1-B77E-4B80-B6C9-BBCB992E3748}"/>
              </a:ext>
            </a:extLst>
          </p:cNvPr>
          <p:cNvPicPr>
            <a:picLocks noChangeAspect="1"/>
          </p:cNvPicPr>
          <p:nvPr/>
        </p:nvPicPr>
        <p:blipFill rotWithShape="1">
          <a:blip r:embed="rId2"/>
          <a:srcRect r="32614" b="20388"/>
          <a:stretch/>
        </p:blipFill>
        <p:spPr>
          <a:xfrm>
            <a:off x="444036" y="930371"/>
            <a:ext cx="2645539" cy="1798592"/>
          </a:xfrm>
          <a:prstGeom prst="rect">
            <a:avLst/>
          </a:prstGeom>
        </p:spPr>
      </p:pic>
      <p:pic>
        <p:nvPicPr>
          <p:cNvPr id="54" name="Picture 53">
            <a:extLst>
              <a:ext uri="{FF2B5EF4-FFF2-40B4-BE49-F238E27FC236}">
                <a16:creationId xmlns:a16="http://schemas.microsoft.com/office/drawing/2014/main" xmlns="" id="{41620C0B-0CB0-49CD-B171-1D239660CADC}"/>
              </a:ext>
            </a:extLst>
          </p:cNvPr>
          <p:cNvPicPr>
            <a:picLocks noChangeAspect="1"/>
          </p:cNvPicPr>
          <p:nvPr/>
        </p:nvPicPr>
        <p:blipFill>
          <a:blip r:embed="rId3"/>
          <a:stretch>
            <a:fillRect/>
          </a:stretch>
        </p:blipFill>
        <p:spPr>
          <a:xfrm>
            <a:off x="553841" y="2895749"/>
            <a:ext cx="2332761" cy="2367682"/>
          </a:xfrm>
          <a:prstGeom prst="rect">
            <a:avLst/>
          </a:prstGeom>
        </p:spPr>
      </p:pic>
      <p:sp>
        <p:nvSpPr>
          <p:cNvPr id="55" name="Slide Number Placeholder 3">
            <a:extLst>
              <a:ext uri="{FF2B5EF4-FFF2-40B4-BE49-F238E27FC236}">
                <a16:creationId xmlns:a16="http://schemas.microsoft.com/office/drawing/2014/main" xmlns="" id="{18151372-2FE7-4ACB-9933-22E021AC6269}"/>
              </a:ext>
            </a:extLst>
          </p:cNvPr>
          <p:cNvSpPr txBox="1">
            <a:spLocks/>
          </p:cNvSpPr>
          <p:nvPr/>
        </p:nvSpPr>
        <p:spPr>
          <a:xfrm>
            <a:off x="3657600" y="6508750"/>
            <a:ext cx="2133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100" kern="1200">
                <a:solidFill>
                  <a:srgbClr val="949C9D"/>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7209025A-EA80-164B-A95B-D8212A632042}" type="slidenum">
              <a:rPr lang="en-US" smtClean="0"/>
              <a:pPr/>
              <a:t>5</a:t>
            </a:fld>
            <a:endParaRPr lang="en-US" dirty="0"/>
          </a:p>
        </p:txBody>
      </p:sp>
    </p:spTree>
    <p:extLst>
      <p:ext uri="{BB962C8B-B14F-4D97-AF65-F5344CB8AC3E}">
        <p14:creationId xmlns:p14="http://schemas.microsoft.com/office/powerpoint/2010/main" val="332681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2">
            <a:extLst>
              <a:ext uri="{FF2B5EF4-FFF2-40B4-BE49-F238E27FC236}">
                <a16:creationId xmlns:a16="http://schemas.microsoft.com/office/drawing/2014/main" xmlns="" id="{8337D501-B8B3-49AA-A983-B44063B64B84}"/>
              </a:ext>
            </a:extLst>
          </p:cNvPr>
          <p:cNvSpPr txBox="1">
            <a:spLocks/>
          </p:cNvSpPr>
          <p:nvPr/>
        </p:nvSpPr>
        <p:spPr bwMode="auto">
          <a:xfrm>
            <a:off x="0" y="152400"/>
            <a:ext cx="9144000" cy="91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rtl="0" eaLnBrk="0" fontAlgn="base" hangingPunct="0">
              <a:spcBef>
                <a:spcPct val="0"/>
              </a:spcBef>
              <a:spcAft>
                <a:spcPct val="0"/>
              </a:spcAft>
              <a:defRPr lang="en-US" sz="3200" b="1" kern="1200" dirty="0">
                <a:solidFill>
                  <a:srgbClr val="1E5883"/>
                </a:solidFill>
                <a:latin typeface="Tw Cen MT"/>
                <a:ea typeface="+mj-ea"/>
                <a:cs typeface="Tw Cen MT"/>
              </a:defRPr>
            </a:lvl1pPr>
            <a:lvl2pPr algn="l" rtl="0" eaLnBrk="0" fontAlgn="base" hangingPunct="0">
              <a:spcBef>
                <a:spcPct val="0"/>
              </a:spcBef>
              <a:spcAft>
                <a:spcPct val="0"/>
              </a:spcAft>
              <a:defRPr sz="2500" b="1">
                <a:solidFill>
                  <a:srgbClr val="1E5883"/>
                </a:solidFill>
                <a:latin typeface="Arial" charset="0"/>
                <a:cs typeface="Arial" charset="0"/>
              </a:defRPr>
            </a:lvl2pPr>
            <a:lvl3pPr algn="l" rtl="0" eaLnBrk="0" fontAlgn="base" hangingPunct="0">
              <a:spcBef>
                <a:spcPct val="0"/>
              </a:spcBef>
              <a:spcAft>
                <a:spcPct val="0"/>
              </a:spcAft>
              <a:defRPr sz="2500" b="1">
                <a:solidFill>
                  <a:srgbClr val="1E5883"/>
                </a:solidFill>
                <a:latin typeface="Arial" charset="0"/>
                <a:cs typeface="Arial" charset="0"/>
              </a:defRPr>
            </a:lvl3pPr>
            <a:lvl4pPr algn="l" rtl="0" eaLnBrk="0" fontAlgn="base" hangingPunct="0">
              <a:spcBef>
                <a:spcPct val="0"/>
              </a:spcBef>
              <a:spcAft>
                <a:spcPct val="0"/>
              </a:spcAft>
              <a:defRPr sz="2500" b="1">
                <a:solidFill>
                  <a:srgbClr val="1E5883"/>
                </a:solidFill>
                <a:latin typeface="Arial" charset="0"/>
                <a:cs typeface="Arial" charset="0"/>
              </a:defRPr>
            </a:lvl4pPr>
            <a:lvl5pPr algn="l" rtl="0" eaLnBrk="0" fontAlgn="base" hangingPunct="0">
              <a:spcBef>
                <a:spcPct val="0"/>
              </a:spcBef>
              <a:spcAft>
                <a:spcPct val="0"/>
              </a:spcAft>
              <a:defRPr sz="2500" b="1">
                <a:solidFill>
                  <a:srgbClr val="1E5883"/>
                </a:solidFill>
                <a:latin typeface="Arial" charset="0"/>
                <a:cs typeface="Arial" charset="0"/>
              </a:defRPr>
            </a:lvl5pPr>
            <a:lvl6pPr marL="457200" algn="l" rtl="0" fontAlgn="base">
              <a:spcBef>
                <a:spcPct val="0"/>
              </a:spcBef>
              <a:spcAft>
                <a:spcPct val="0"/>
              </a:spcAft>
              <a:defRPr sz="3200" b="1">
                <a:solidFill>
                  <a:schemeClr val="tx1"/>
                </a:solidFill>
                <a:latin typeface="Arial" charset="0"/>
                <a:cs typeface="Arial" charset="0"/>
              </a:defRPr>
            </a:lvl6pPr>
            <a:lvl7pPr marL="914400" algn="l" rtl="0" fontAlgn="base">
              <a:spcBef>
                <a:spcPct val="0"/>
              </a:spcBef>
              <a:spcAft>
                <a:spcPct val="0"/>
              </a:spcAft>
              <a:defRPr sz="3200" b="1">
                <a:solidFill>
                  <a:schemeClr val="tx1"/>
                </a:solidFill>
                <a:latin typeface="Arial" charset="0"/>
                <a:cs typeface="Arial" charset="0"/>
              </a:defRPr>
            </a:lvl7pPr>
            <a:lvl8pPr marL="1371600" algn="l" rtl="0" fontAlgn="base">
              <a:spcBef>
                <a:spcPct val="0"/>
              </a:spcBef>
              <a:spcAft>
                <a:spcPct val="0"/>
              </a:spcAft>
              <a:defRPr sz="3200" b="1">
                <a:solidFill>
                  <a:schemeClr val="tx1"/>
                </a:solidFill>
                <a:latin typeface="Arial" charset="0"/>
                <a:cs typeface="Arial" charset="0"/>
              </a:defRPr>
            </a:lvl8pPr>
            <a:lvl9pPr marL="1828800" algn="l" rtl="0" fontAlgn="base">
              <a:spcBef>
                <a:spcPct val="0"/>
              </a:spcBef>
              <a:spcAft>
                <a:spcPct val="0"/>
              </a:spcAft>
              <a:defRPr sz="3200" b="1">
                <a:solidFill>
                  <a:schemeClr val="tx1"/>
                </a:solidFill>
                <a:latin typeface="Arial" charset="0"/>
                <a:cs typeface="Arial" charset="0"/>
              </a:defRPr>
            </a:lvl9pPr>
          </a:lstStyle>
          <a:p>
            <a:r>
              <a:rPr lang="en-US" dirty="0"/>
              <a:t>EM </a:t>
            </a:r>
            <a:r>
              <a:rPr lang="en-US" dirty="0" smtClean="0"/>
              <a:t>DOMAIN ENGAGEMENT</a:t>
            </a:r>
            <a:endParaRPr lang="en-US" dirty="0"/>
          </a:p>
        </p:txBody>
      </p:sp>
      <p:grpSp>
        <p:nvGrpSpPr>
          <p:cNvPr id="10" name="Group 9"/>
          <p:cNvGrpSpPr/>
          <p:nvPr/>
        </p:nvGrpSpPr>
        <p:grpSpPr>
          <a:xfrm>
            <a:off x="1600200" y="1814311"/>
            <a:ext cx="1219200" cy="1143000"/>
            <a:chOff x="1447800" y="1219200"/>
            <a:chExt cx="1219200" cy="1143000"/>
          </a:xfrm>
          <a:solidFill>
            <a:schemeClr val="accent5"/>
          </a:solidFill>
        </p:grpSpPr>
        <p:sp>
          <p:nvSpPr>
            <p:cNvPr id="3" name="Oval 2"/>
            <p:cNvSpPr/>
            <p:nvPr/>
          </p:nvSpPr>
          <p:spPr>
            <a:xfrm>
              <a:off x="1447800" y="1219200"/>
              <a:ext cx="1219200" cy="114300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489529" y="1430955"/>
              <a:ext cx="1159637" cy="692497"/>
            </a:xfrm>
            <a:prstGeom prst="rect">
              <a:avLst/>
            </a:prstGeom>
            <a:noFill/>
            <a:ln>
              <a:noFill/>
            </a:ln>
          </p:spPr>
          <p:txBody>
            <a:bodyPr wrap="square" rtlCol="0">
              <a:spAutoFit/>
            </a:bodyPr>
            <a:lstStyle/>
            <a:p>
              <a:pPr algn="ctr"/>
              <a:r>
                <a:rPr lang="en-US" sz="1300" b="1" dirty="0">
                  <a:latin typeface="Arial" pitchFamily="34" charset="0"/>
                  <a:cs typeface="Arial" pitchFamily="34" charset="0"/>
                </a:rPr>
                <a:t>Training / Tech Assistance</a:t>
              </a:r>
            </a:p>
          </p:txBody>
        </p:sp>
      </p:grpSp>
      <p:grpSp>
        <p:nvGrpSpPr>
          <p:cNvPr id="11" name="Group 10"/>
          <p:cNvGrpSpPr/>
          <p:nvPr/>
        </p:nvGrpSpPr>
        <p:grpSpPr>
          <a:xfrm>
            <a:off x="6172200" y="1814311"/>
            <a:ext cx="1219200" cy="1143000"/>
            <a:chOff x="1828800" y="1219200"/>
            <a:chExt cx="1219200" cy="1143000"/>
          </a:xfrm>
          <a:solidFill>
            <a:schemeClr val="accent5"/>
          </a:solidFill>
        </p:grpSpPr>
        <p:sp>
          <p:nvSpPr>
            <p:cNvPr id="12" name="Oval 11"/>
            <p:cNvSpPr/>
            <p:nvPr/>
          </p:nvSpPr>
          <p:spPr>
            <a:xfrm>
              <a:off x="1828800" y="1219200"/>
              <a:ext cx="1219200" cy="114300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981200" y="1498312"/>
              <a:ext cx="914400" cy="584775"/>
            </a:xfrm>
            <a:prstGeom prst="rect">
              <a:avLst/>
            </a:prstGeom>
            <a:noFill/>
            <a:ln>
              <a:noFill/>
            </a:ln>
          </p:spPr>
          <p:txBody>
            <a:bodyPr wrap="square" rtlCol="0">
              <a:spAutoFit/>
            </a:bodyPr>
            <a:lstStyle/>
            <a:p>
              <a:pPr algn="ctr"/>
              <a:r>
                <a:rPr lang="en-US" sz="1600" b="1" dirty="0">
                  <a:latin typeface="Arial" pitchFamily="34" charset="0"/>
                  <a:cs typeface="Arial" pitchFamily="34" charset="0"/>
                </a:rPr>
                <a:t>Model MGMT</a:t>
              </a:r>
              <a:endParaRPr lang="en-US" sz="2800" b="1" dirty="0">
                <a:latin typeface="Arial" pitchFamily="34" charset="0"/>
                <a:cs typeface="Arial" pitchFamily="34" charset="0"/>
              </a:endParaRPr>
            </a:p>
          </p:txBody>
        </p:sp>
      </p:grpSp>
      <p:grpSp>
        <p:nvGrpSpPr>
          <p:cNvPr id="14" name="Group 13"/>
          <p:cNvGrpSpPr/>
          <p:nvPr/>
        </p:nvGrpSpPr>
        <p:grpSpPr>
          <a:xfrm>
            <a:off x="3973729" y="3818578"/>
            <a:ext cx="1219200" cy="1143000"/>
            <a:chOff x="1828800" y="1219200"/>
            <a:chExt cx="1219200" cy="1143000"/>
          </a:xfrm>
          <a:solidFill>
            <a:schemeClr val="accent5"/>
          </a:solidFill>
        </p:grpSpPr>
        <p:sp>
          <p:nvSpPr>
            <p:cNvPr id="15" name="Oval 14"/>
            <p:cNvSpPr/>
            <p:nvPr/>
          </p:nvSpPr>
          <p:spPr>
            <a:xfrm>
              <a:off x="1828800" y="1219200"/>
              <a:ext cx="1219200" cy="114300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47177" y="1621423"/>
              <a:ext cx="1150249" cy="338554"/>
            </a:xfrm>
            <a:prstGeom prst="rect">
              <a:avLst/>
            </a:prstGeom>
            <a:noFill/>
            <a:ln>
              <a:noFill/>
            </a:ln>
          </p:spPr>
          <p:txBody>
            <a:bodyPr wrap="square" rtlCol="0">
              <a:spAutoFit/>
            </a:bodyPr>
            <a:lstStyle/>
            <a:p>
              <a:pPr algn="ctr"/>
              <a:r>
                <a:rPr lang="en-US" sz="1600" b="1" dirty="0">
                  <a:latin typeface="Arial" pitchFamily="34" charset="0"/>
                  <a:cs typeface="Arial" pitchFamily="34" charset="0"/>
                </a:rPr>
                <a:t>Outreach</a:t>
              </a:r>
              <a:endParaRPr lang="en-US" sz="2800" b="1" dirty="0">
                <a:latin typeface="Arial" pitchFamily="34" charset="0"/>
                <a:cs typeface="Arial" pitchFamily="34" charset="0"/>
              </a:endParaRPr>
            </a:p>
          </p:txBody>
        </p:sp>
      </p:grpSp>
      <p:cxnSp>
        <p:nvCxnSpPr>
          <p:cNvPr id="26" name="Straight Arrow Connector 25"/>
          <p:cNvCxnSpPr>
            <a:cxnSpLocks/>
          </p:cNvCxnSpPr>
          <p:nvPr/>
        </p:nvCxnSpPr>
        <p:spPr>
          <a:xfrm flipV="1">
            <a:off x="5437903" y="2385811"/>
            <a:ext cx="684422" cy="18294"/>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xmlns="" id="{D6463DC0-BD7F-4AAF-A8C6-53A3A6B0A8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3198255"/>
            <a:ext cx="2580765" cy="3334910"/>
          </a:xfrm>
          <a:prstGeom prst="rect">
            <a:avLst/>
          </a:prstGeom>
          <a:ln w="12700">
            <a:solidFill>
              <a:schemeClr val="accent1">
                <a:shade val="95000"/>
                <a:satMod val="105000"/>
              </a:schemeClr>
            </a:solidFill>
          </a:ln>
        </p:spPr>
      </p:pic>
      <p:pic>
        <p:nvPicPr>
          <p:cNvPr id="29" name="Picture 28">
            <a:extLst>
              <a:ext uri="{FF2B5EF4-FFF2-40B4-BE49-F238E27FC236}">
                <a16:creationId xmlns:a16="http://schemas.microsoft.com/office/drawing/2014/main" xmlns="" id="{63C462EA-E2B0-4116-9B40-094D0BEB4A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10200" y="3082425"/>
            <a:ext cx="2895139" cy="2175375"/>
          </a:xfrm>
          <a:prstGeom prst="rect">
            <a:avLst/>
          </a:prstGeom>
        </p:spPr>
      </p:pic>
      <p:pic>
        <p:nvPicPr>
          <p:cNvPr id="31" name="Picture 30">
            <a:extLst>
              <a:ext uri="{FF2B5EF4-FFF2-40B4-BE49-F238E27FC236}">
                <a16:creationId xmlns:a16="http://schemas.microsoft.com/office/drawing/2014/main" xmlns="" id="{1FF8365C-5B47-4B25-8E65-46DB651C0BF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31878" y="4473617"/>
            <a:ext cx="3063521" cy="2295508"/>
          </a:xfrm>
          <a:prstGeom prst="rect">
            <a:avLst/>
          </a:prstGeom>
        </p:spPr>
      </p:pic>
      <p:sp>
        <p:nvSpPr>
          <p:cNvPr id="37" name="Rounded Rectangle 67">
            <a:extLst>
              <a:ext uri="{FF2B5EF4-FFF2-40B4-BE49-F238E27FC236}">
                <a16:creationId xmlns:a16="http://schemas.microsoft.com/office/drawing/2014/main" xmlns="" id="{4F5B8E12-05A0-444B-AA0C-D7739B2ED672}"/>
              </a:ext>
            </a:extLst>
          </p:cNvPr>
          <p:cNvSpPr/>
          <p:nvPr/>
        </p:nvSpPr>
        <p:spPr bwMode="auto">
          <a:xfrm>
            <a:off x="3595611" y="922270"/>
            <a:ext cx="1814589" cy="593859"/>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2" name="Rounded Rectangle 67">
            <a:extLst>
              <a:ext uri="{FF2B5EF4-FFF2-40B4-BE49-F238E27FC236}">
                <a16:creationId xmlns:a16="http://schemas.microsoft.com/office/drawing/2014/main" xmlns="" id="{BEE5A2A6-0F6A-41C4-BC43-A8AA969E2969}"/>
              </a:ext>
            </a:extLst>
          </p:cNvPr>
          <p:cNvSpPr/>
          <p:nvPr/>
        </p:nvSpPr>
        <p:spPr bwMode="auto">
          <a:xfrm>
            <a:off x="3699146" y="1982242"/>
            <a:ext cx="1645920" cy="1280160"/>
          </a:xfrm>
          <a:prstGeom prst="roundRect">
            <a:avLst/>
          </a:prstGeom>
          <a:solidFill>
            <a:schemeClr val="accent6">
              <a:lumMod val="75000"/>
            </a:schemeClr>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charset="0"/>
            </a:endParaRPr>
          </a:p>
        </p:txBody>
      </p:sp>
      <p:sp>
        <p:nvSpPr>
          <p:cNvPr id="43" name="TextBox 42">
            <a:extLst>
              <a:ext uri="{FF2B5EF4-FFF2-40B4-BE49-F238E27FC236}">
                <a16:creationId xmlns:a16="http://schemas.microsoft.com/office/drawing/2014/main" xmlns="" id="{796ACF12-0576-4B1C-AE0E-C68DC7843FD8}"/>
              </a:ext>
            </a:extLst>
          </p:cNvPr>
          <p:cNvSpPr txBox="1"/>
          <p:nvPr/>
        </p:nvSpPr>
        <p:spPr>
          <a:xfrm>
            <a:off x="3648380" y="1102634"/>
            <a:ext cx="1781783" cy="276999"/>
          </a:xfrm>
          <a:prstGeom prst="rect">
            <a:avLst/>
          </a:prstGeom>
          <a:noFill/>
        </p:spPr>
        <p:txBody>
          <a:bodyPr wrap="square" rtlCol="0">
            <a:spAutoFit/>
          </a:bodyPr>
          <a:lstStyle/>
          <a:p>
            <a:pPr algn="ctr"/>
            <a:r>
              <a:rPr lang="en-US" sz="1200" b="1" dirty="0">
                <a:solidFill>
                  <a:schemeClr val="bg1"/>
                </a:solidFill>
                <a:latin typeface="Arial" pitchFamily="34" charset="0"/>
                <a:cs typeface="Arial" pitchFamily="34" charset="0"/>
              </a:rPr>
              <a:t>NIEM PMO / NBACD</a:t>
            </a:r>
          </a:p>
        </p:txBody>
      </p:sp>
      <p:sp>
        <p:nvSpPr>
          <p:cNvPr id="44" name="TextBox 43">
            <a:extLst>
              <a:ext uri="{FF2B5EF4-FFF2-40B4-BE49-F238E27FC236}">
                <a16:creationId xmlns:a16="http://schemas.microsoft.com/office/drawing/2014/main" xmlns="" id="{2C37D841-1EB5-4E3D-8D18-25D60899D3E2}"/>
              </a:ext>
            </a:extLst>
          </p:cNvPr>
          <p:cNvSpPr txBox="1"/>
          <p:nvPr/>
        </p:nvSpPr>
        <p:spPr>
          <a:xfrm>
            <a:off x="3837276" y="2176424"/>
            <a:ext cx="1459911" cy="830997"/>
          </a:xfrm>
          <a:prstGeom prst="rect">
            <a:avLst/>
          </a:prstGeom>
          <a:noFill/>
        </p:spPr>
        <p:txBody>
          <a:bodyPr wrap="square" rtlCol="0">
            <a:spAutoFit/>
          </a:bodyPr>
          <a:lstStyle/>
          <a:p>
            <a:r>
              <a:rPr lang="en-US" sz="1600" b="1" dirty="0">
                <a:solidFill>
                  <a:schemeClr val="bg1"/>
                </a:solidFill>
                <a:latin typeface="Arial" pitchFamily="34" charset="0"/>
                <a:cs typeface="Arial" pitchFamily="34" charset="0"/>
              </a:rPr>
              <a:t>Domain Members / Stakeholders</a:t>
            </a:r>
          </a:p>
        </p:txBody>
      </p:sp>
      <p:cxnSp>
        <p:nvCxnSpPr>
          <p:cNvPr id="45" name="Straight Arrow Connector 44">
            <a:extLst>
              <a:ext uri="{FF2B5EF4-FFF2-40B4-BE49-F238E27FC236}">
                <a16:creationId xmlns:a16="http://schemas.microsoft.com/office/drawing/2014/main" xmlns="" id="{5340A975-9F2F-4863-8E85-1DFDB7D5B81F}"/>
              </a:ext>
            </a:extLst>
          </p:cNvPr>
          <p:cNvCxnSpPr>
            <a:cxnSpLocks/>
          </p:cNvCxnSpPr>
          <p:nvPr/>
        </p:nvCxnSpPr>
        <p:spPr>
          <a:xfrm flipH="1">
            <a:off x="2993260" y="2416915"/>
            <a:ext cx="602351"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FF8A4BFA-0449-4DB2-9E50-4D51E6471F30}"/>
              </a:ext>
            </a:extLst>
          </p:cNvPr>
          <p:cNvCxnSpPr>
            <a:cxnSpLocks/>
          </p:cNvCxnSpPr>
          <p:nvPr/>
        </p:nvCxnSpPr>
        <p:spPr>
          <a:xfrm flipV="1">
            <a:off x="4876800" y="1600200"/>
            <a:ext cx="0" cy="275268"/>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49D53D64-45D6-4142-B431-DBB1F90E7C0A}"/>
              </a:ext>
            </a:extLst>
          </p:cNvPr>
          <p:cNvCxnSpPr>
            <a:cxnSpLocks/>
          </p:cNvCxnSpPr>
          <p:nvPr/>
        </p:nvCxnSpPr>
        <p:spPr>
          <a:xfrm flipV="1">
            <a:off x="4191000" y="1600200"/>
            <a:ext cx="0" cy="275268"/>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xmlns="" id="{FEA1ABEC-90DA-4C9B-99DF-3906ABE65BF4}"/>
              </a:ext>
            </a:extLst>
          </p:cNvPr>
          <p:cNvCxnSpPr>
            <a:cxnSpLocks/>
          </p:cNvCxnSpPr>
          <p:nvPr/>
        </p:nvCxnSpPr>
        <p:spPr>
          <a:xfrm>
            <a:off x="4583329" y="3352800"/>
            <a:ext cx="0" cy="389578"/>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Slide Number Placeholder 3">
            <a:extLst>
              <a:ext uri="{FF2B5EF4-FFF2-40B4-BE49-F238E27FC236}">
                <a16:creationId xmlns:a16="http://schemas.microsoft.com/office/drawing/2014/main" xmlns="" id="{599960B0-074A-47EE-9DFB-33FB1EE41731}"/>
              </a:ext>
            </a:extLst>
          </p:cNvPr>
          <p:cNvSpPr txBox="1">
            <a:spLocks/>
          </p:cNvSpPr>
          <p:nvPr/>
        </p:nvSpPr>
        <p:spPr>
          <a:xfrm>
            <a:off x="3657600" y="6508750"/>
            <a:ext cx="2133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100" kern="1200">
                <a:solidFill>
                  <a:srgbClr val="949C9D"/>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7209025A-EA80-164B-A95B-D8212A632042}" type="slidenum">
              <a:rPr lang="en-US" smtClean="0"/>
              <a:pPr/>
              <a:t>6</a:t>
            </a:fld>
            <a:endParaRPr lang="en-US" dirty="0"/>
          </a:p>
        </p:txBody>
      </p:sp>
    </p:spTree>
    <p:extLst>
      <p:ext uri="{BB962C8B-B14F-4D97-AF65-F5344CB8AC3E}">
        <p14:creationId xmlns:p14="http://schemas.microsoft.com/office/powerpoint/2010/main" val="1884761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EM DOMAIN TECHNICAL SERVICES</a:t>
            </a:r>
          </a:p>
        </p:txBody>
      </p:sp>
      <p:sp>
        <p:nvSpPr>
          <p:cNvPr id="32" name="Content Placeholder 4"/>
          <p:cNvSpPr>
            <a:spLocks noGrp="1"/>
          </p:cNvSpPr>
          <p:nvPr>
            <p:ph idx="1"/>
          </p:nvPr>
        </p:nvSpPr>
        <p:spPr>
          <a:xfrm>
            <a:off x="457200" y="914400"/>
            <a:ext cx="8229600" cy="4525963"/>
          </a:xfrm>
        </p:spPr>
        <p:txBody>
          <a:bodyPr/>
          <a:lstStyle/>
          <a:p>
            <a:pPr marL="0" indent="0">
              <a:buNone/>
            </a:pPr>
            <a:endParaRPr lang="en-US" sz="1600" dirty="0"/>
          </a:p>
          <a:p>
            <a:pPr>
              <a:buAutoNum type="arabicPeriod"/>
            </a:pPr>
            <a:r>
              <a:rPr lang="en-US" sz="1600" dirty="0"/>
              <a:t>Support development of organizational data, information models and dictionary.</a:t>
            </a:r>
          </a:p>
          <a:p>
            <a:pPr>
              <a:buAutoNum type="arabicPeriod"/>
            </a:pPr>
            <a:endParaRPr lang="en-US" sz="1600" dirty="0"/>
          </a:p>
          <a:p>
            <a:pPr marL="0" indent="0">
              <a:buNone/>
            </a:pPr>
            <a:r>
              <a:rPr lang="en-US" sz="1600" dirty="0"/>
              <a:t>2. Assessment &amp; analysis of existing data exchanges (business context &amp; data requirements).</a:t>
            </a:r>
          </a:p>
          <a:p>
            <a:pPr marL="0" indent="0">
              <a:buNone/>
            </a:pPr>
            <a:endParaRPr lang="en-US" sz="1600" dirty="0"/>
          </a:p>
          <a:p>
            <a:pPr marL="0" indent="0">
              <a:buNone/>
            </a:pPr>
            <a:r>
              <a:rPr lang="en-US" sz="1600" dirty="0"/>
              <a:t>3. Gap analysis of existing data exchanges vs. national or international data standards (rapidly evolving due to International NIEM expansion).</a:t>
            </a:r>
          </a:p>
          <a:p>
            <a:pPr marL="0" indent="0">
              <a:buNone/>
            </a:pPr>
            <a:endParaRPr lang="en-US" sz="1600" dirty="0"/>
          </a:p>
          <a:p>
            <a:pPr marL="0" indent="0">
              <a:buNone/>
            </a:pPr>
            <a:r>
              <a:rPr lang="en-US" sz="1600" dirty="0"/>
              <a:t>4. Development and standardization of organizational data exchanges (IEPD development and review, </a:t>
            </a:r>
            <a:r>
              <a:rPr lang="en-US" sz="1600" dirty="0" err="1"/>
              <a:t>eg</a:t>
            </a:r>
            <a:r>
              <a:rPr lang="en-US" sz="1600" dirty="0"/>
              <a:t>, FEMA PDA IEPD and Fairfax County/NCR Updates).</a:t>
            </a:r>
          </a:p>
          <a:p>
            <a:pPr marL="0" indent="0">
              <a:buNone/>
            </a:pPr>
            <a:endParaRPr lang="en-US" sz="1600" dirty="0"/>
          </a:p>
          <a:p>
            <a:pPr marL="0" indent="0">
              <a:buNone/>
            </a:pPr>
            <a:r>
              <a:rPr lang="en-US" sz="1600" dirty="0"/>
              <a:t>5. Evaluate and promote organizational data standards nationally and internationally through NIEM EM Domain at </a:t>
            </a:r>
            <a:r>
              <a:rPr lang="en-US" sz="1600" dirty="0" err="1"/>
              <a:t>NIEM.Gov</a:t>
            </a:r>
            <a:r>
              <a:rPr lang="en-US" sz="1600" dirty="0"/>
              <a:t> and representation at standards meetings.</a:t>
            </a:r>
          </a:p>
          <a:p>
            <a:pPr marL="0" indent="0">
              <a:buNone/>
            </a:pPr>
            <a:endParaRPr lang="en-US" sz="1600" dirty="0"/>
          </a:p>
          <a:p>
            <a:pPr marL="0" indent="0">
              <a:buNone/>
            </a:pPr>
            <a:r>
              <a:rPr lang="en-US" sz="1600" dirty="0"/>
              <a:t>6. NIEM conformant assessment of the Organizational information models.</a:t>
            </a:r>
          </a:p>
          <a:p>
            <a:pPr marL="0" indent="0">
              <a:buNone/>
            </a:pPr>
            <a:endParaRPr lang="en-US" sz="1600" dirty="0"/>
          </a:p>
          <a:p>
            <a:pPr marL="0" indent="0">
              <a:buNone/>
            </a:pPr>
            <a:r>
              <a:rPr lang="en-US" sz="1600" dirty="0"/>
              <a:t>7. Cross-organizational data exchange harmonization guidance and facilitation.</a:t>
            </a:r>
          </a:p>
          <a:p>
            <a:pPr marL="0" indent="0">
              <a:buNone/>
            </a:pPr>
            <a:endParaRPr lang="en-US" sz="1600" dirty="0"/>
          </a:p>
          <a:p>
            <a:pPr marL="0" indent="0">
              <a:buNone/>
            </a:pPr>
            <a:r>
              <a:rPr lang="en-US" sz="1600" dirty="0"/>
              <a:t>8. Identify, review and share technical issues and training based on best practices. </a:t>
            </a:r>
          </a:p>
          <a:p>
            <a:endParaRPr lang="en-US" dirty="0"/>
          </a:p>
        </p:txBody>
      </p:sp>
      <p:sp>
        <p:nvSpPr>
          <p:cNvPr id="5" name="Slide Number Placeholder 3">
            <a:extLst>
              <a:ext uri="{FF2B5EF4-FFF2-40B4-BE49-F238E27FC236}">
                <a16:creationId xmlns:a16="http://schemas.microsoft.com/office/drawing/2014/main" xmlns="" id="{EC7F8FED-20FD-4883-9A85-0B5A1AF080E5}"/>
              </a:ext>
            </a:extLst>
          </p:cNvPr>
          <p:cNvSpPr txBox="1">
            <a:spLocks/>
          </p:cNvSpPr>
          <p:nvPr/>
        </p:nvSpPr>
        <p:spPr>
          <a:xfrm>
            <a:off x="3657600" y="6508750"/>
            <a:ext cx="2133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100" kern="1200">
                <a:solidFill>
                  <a:srgbClr val="949C9D"/>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7209025A-EA80-164B-A95B-D8212A632042}" type="slidenum">
              <a:rPr lang="en-US" smtClean="0"/>
              <a:pPr/>
              <a:t>7</a:t>
            </a:fld>
            <a:endParaRPr lang="en-US" dirty="0"/>
          </a:p>
        </p:txBody>
      </p:sp>
    </p:spTree>
    <p:extLst>
      <p:ext uri="{BB962C8B-B14F-4D97-AF65-F5344CB8AC3E}">
        <p14:creationId xmlns:p14="http://schemas.microsoft.com/office/powerpoint/2010/main" val="3080914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xmlns="" id="{86D6A0DE-2089-4B65-9C9D-951FA4E2A222}"/>
              </a:ext>
            </a:extLst>
          </p:cNvPr>
          <p:cNvPicPr>
            <a:picLocks noGrp="1" noChangeAspect="1"/>
          </p:cNvPicPr>
          <p:nvPr>
            <p:ph idx="1"/>
          </p:nvPr>
        </p:nvPicPr>
        <p:blipFill rotWithShape="1">
          <a:blip r:embed="rId3"/>
          <a:srcRect t="15107" b="7201"/>
          <a:stretch/>
        </p:blipFill>
        <p:spPr>
          <a:xfrm>
            <a:off x="5467211" y="1172354"/>
            <a:ext cx="3435801" cy="15015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itle 4">
            <a:extLst>
              <a:ext uri="{FF2B5EF4-FFF2-40B4-BE49-F238E27FC236}">
                <a16:creationId xmlns:a16="http://schemas.microsoft.com/office/drawing/2014/main" xmlns="" id="{7BD1F56D-6DCB-4CDE-8085-65EEFD5BDD53}"/>
              </a:ext>
            </a:extLst>
          </p:cNvPr>
          <p:cNvSpPr>
            <a:spLocks noGrp="1"/>
          </p:cNvSpPr>
          <p:nvPr>
            <p:ph type="title"/>
          </p:nvPr>
        </p:nvSpPr>
        <p:spPr>
          <a:xfrm>
            <a:off x="0" y="152400"/>
            <a:ext cx="9144000" cy="914400"/>
          </a:xfrm>
        </p:spPr>
        <p:txBody>
          <a:bodyPr/>
          <a:lstStyle/>
          <a:p>
            <a:r>
              <a:rPr lang="en-US" dirty="0"/>
              <a:t>2017 </a:t>
            </a:r>
            <a:r>
              <a:rPr lang="en-US" dirty="0" smtClean="0"/>
              <a:t>NIEM INTERNATIONALIZATION</a:t>
            </a:r>
            <a:endParaRPr lang="en-US" dirty="0"/>
          </a:p>
        </p:txBody>
      </p:sp>
      <p:pic>
        <p:nvPicPr>
          <p:cNvPr id="2" name="Picture 1">
            <a:extLst>
              <a:ext uri="{FF2B5EF4-FFF2-40B4-BE49-F238E27FC236}">
                <a16:creationId xmlns:a16="http://schemas.microsoft.com/office/drawing/2014/main" xmlns="" id="{D35DC72F-087B-4C6D-BCED-AD1F48A9B4B5}"/>
              </a:ext>
            </a:extLst>
          </p:cNvPr>
          <p:cNvPicPr>
            <a:picLocks noChangeAspect="1"/>
          </p:cNvPicPr>
          <p:nvPr/>
        </p:nvPicPr>
        <p:blipFill rotWithShape="1">
          <a:blip r:embed="rId4"/>
          <a:srcRect l="3334" t="14445" r="65000" b="8518"/>
          <a:stretch/>
        </p:blipFill>
        <p:spPr>
          <a:xfrm>
            <a:off x="1981200" y="962406"/>
            <a:ext cx="1635457" cy="223799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 name="Picture 7">
            <a:extLst>
              <a:ext uri="{FF2B5EF4-FFF2-40B4-BE49-F238E27FC236}">
                <a16:creationId xmlns:a16="http://schemas.microsoft.com/office/drawing/2014/main" xmlns="" id="{7448B004-5B2E-4F7F-A7FF-639DCA4AB600}"/>
              </a:ext>
            </a:extLst>
          </p:cNvPr>
          <p:cNvPicPr>
            <a:picLocks noChangeAspect="1"/>
          </p:cNvPicPr>
          <p:nvPr/>
        </p:nvPicPr>
        <p:blipFill rotWithShape="1">
          <a:blip r:embed="rId5"/>
          <a:srcRect t="15928" r="2381" b="30994"/>
          <a:stretch/>
        </p:blipFill>
        <p:spPr>
          <a:xfrm>
            <a:off x="4892425" y="4251592"/>
            <a:ext cx="3784933" cy="11576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Content Placeholder 5">
            <a:extLst>
              <a:ext uri="{FF2B5EF4-FFF2-40B4-BE49-F238E27FC236}">
                <a16:creationId xmlns:a16="http://schemas.microsoft.com/office/drawing/2014/main" xmlns="" id="{6F7D3898-B68D-44BA-B270-EE39CAF1939C}"/>
              </a:ext>
            </a:extLst>
          </p:cNvPr>
          <p:cNvSpPr txBox="1">
            <a:spLocks/>
          </p:cNvSpPr>
          <p:nvPr/>
        </p:nvSpPr>
        <p:spPr bwMode="auto">
          <a:xfrm>
            <a:off x="3624808" y="3064151"/>
            <a:ext cx="2580543" cy="487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pitchFamily="34" charset="0"/>
              <a:buChar char="•"/>
              <a:defRPr sz="1600" kern="1200">
                <a:solidFill>
                  <a:srgbClr val="686868"/>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pitchFamily="34" charset="0"/>
              <a:defRPr sz="2000" kern="1200">
                <a:solidFill>
                  <a:schemeClr val="tx1"/>
                </a:solidFill>
                <a:latin typeface="+mn-lt"/>
                <a:ea typeface="+mn-ea"/>
                <a:cs typeface="Arial" charset="0"/>
              </a:defRPr>
            </a:lvl4pPr>
            <a:lvl5pPr marL="20574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Arial"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Recurring Meetings</a:t>
            </a:r>
          </a:p>
          <a:p>
            <a:r>
              <a:rPr lang="en-US" b="1" dirty="0"/>
              <a:t>4.0 Content Team Collaboration</a:t>
            </a:r>
          </a:p>
          <a:p>
            <a:r>
              <a:rPr lang="en-US" b="1" dirty="0"/>
              <a:t>NIEM 4.0 Release</a:t>
            </a:r>
          </a:p>
          <a:p>
            <a:r>
              <a:rPr lang="en-US" b="1" dirty="0"/>
              <a:t>Strategic Roadmap Inclusion</a:t>
            </a:r>
          </a:p>
        </p:txBody>
      </p:sp>
      <p:pic>
        <p:nvPicPr>
          <p:cNvPr id="11" name="Picture 10">
            <a:extLst>
              <a:ext uri="{FF2B5EF4-FFF2-40B4-BE49-F238E27FC236}">
                <a16:creationId xmlns:a16="http://schemas.microsoft.com/office/drawing/2014/main" xmlns="" id="{168AC711-C7C7-47AA-B746-02940FF1DC72}"/>
              </a:ext>
            </a:extLst>
          </p:cNvPr>
          <p:cNvPicPr>
            <a:picLocks noChangeAspect="1"/>
          </p:cNvPicPr>
          <p:nvPr/>
        </p:nvPicPr>
        <p:blipFill rotWithShape="1">
          <a:blip r:embed="rId6"/>
          <a:srcRect t="9088" r="1577" b="4986"/>
          <a:stretch/>
        </p:blipFill>
        <p:spPr>
          <a:xfrm>
            <a:off x="609600" y="4598416"/>
            <a:ext cx="3077183" cy="15111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8" name="Arrow: Circular 17">
            <a:extLst>
              <a:ext uri="{FF2B5EF4-FFF2-40B4-BE49-F238E27FC236}">
                <a16:creationId xmlns:a16="http://schemas.microsoft.com/office/drawing/2014/main" xmlns="" id="{A79B9FBD-5DF1-4D4E-B904-721A48B6C7C6}"/>
              </a:ext>
            </a:extLst>
          </p:cNvPr>
          <p:cNvSpPr/>
          <p:nvPr/>
        </p:nvSpPr>
        <p:spPr>
          <a:xfrm>
            <a:off x="3093288" y="676470"/>
            <a:ext cx="2957424" cy="1842402"/>
          </a:xfrm>
          <a:prstGeom prst="circularArrow">
            <a:avLst>
              <a:gd name="adj1" fmla="val 12500"/>
              <a:gd name="adj2" fmla="val 1142319"/>
              <a:gd name="adj3" fmla="val 20457681"/>
              <a:gd name="adj4" fmla="val 11181621"/>
              <a:gd name="adj5" fmla="val 25000"/>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Arrow: Circular 18">
            <a:extLst>
              <a:ext uri="{FF2B5EF4-FFF2-40B4-BE49-F238E27FC236}">
                <a16:creationId xmlns:a16="http://schemas.microsoft.com/office/drawing/2014/main" xmlns="" id="{2E2BA722-959C-4AC1-BAE1-0A78AE3DB712}"/>
              </a:ext>
            </a:extLst>
          </p:cNvPr>
          <p:cNvSpPr/>
          <p:nvPr/>
        </p:nvSpPr>
        <p:spPr>
          <a:xfrm rot="5400000">
            <a:off x="4785198" y="2588147"/>
            <a:ext cx="2957424" cy="1842402"/>
          </a:xfrm>
          <a:prstGeom prst="circularArrow">
            <a:avLst>
              <a:gd name="adj1" fmla="val 12500"/>
              <a:gd name="adj2" fmla="val 1142319"/>
              <a:gd name="adj3" fmla="val 20457681"/>
              <a:gd name="adj4" fmla="val 11146331"/>
              <a:gd name="adj5" fmla="val 25000"/>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Arrow: Circular 19">
            <a:extLst>
              <a:ext uri="{FF2B5EF4-FFF2-40B4-BE49-F238E27FC236}">
                <a16:creationId xmlns:a16="http://schemas.microsoft.com/office/drawing/2014/main" xmlns="" id="{C431DADB-C566-4490-85A1-834501862624}"/>
              </a:ext>
            </a:extLst>
          </p:cNvPr>
          <p:cNvSpPr/>
          <p:nvPr/>
        </p:nvSpPr>
        <p:spPr>
          <a:xfrm rot="10800000">
            <a:off x="3115962" y="4295192"/>
            <a:ext cx="2957424" cy="1842402"/>
          </a:xfrm>
          <a:prstGeom prst="circularArrow">
            <a:avLst>
              <a:gd name="adj1" fmla="val 12500"/>
              <a:gd name="adj2" fmla="val 1142319"/>
              <a:gd name="adj3" fmla="val 20457681"/>
              <a:gd name="adj4" fmla="val 10989296"/>
              <a:gd name="adj5" fmla="val 25000"/>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ircular 21">
            <a:extLst>
              <a:ext uri="{FF2B5EF4-FFF2-40B4-BE49-F238E27FC236}">
                <a16:creationId xmlns:a16="http://schemas.microsoft.com/office/drawing/2014/main" xmlns="" id="{586EDAB8-EC6E-47C7-98C0-749D97A67676}"/>
              </a:ext>
            </a:extLst>
          </p:cNvPr>
          <p:cNvSpPr/>
          <p:nvPr/>
        </p:nvSpPr>
        <p:spPr>
          <a:xfrm rot="16200000">
            <a:off x="1069532" y="2696999"/>
            <a:ext cx="2957424" cy="1842402"/>
          </a:xfrm>
          <a:prstGeom prst="circularArrow">
            <a:avLst>
              <a:gd name="adj1" fmla="val 12500"/>
              <a:gd name="adj2" fmla="val 1142319"/>
              <a:gd name="adj3" fmla="val 20457681"/>
              <a:gd name="adj4" fmla="val 11381341"/>
              <a:gd name="adj5" fmla="val 25000"/>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lide Number Placeholder 3">
            <a:extLst>
              <a:ext uri="{FF2B5EF4-FFF2-40B4-BE49-F238E27FC236}">
                <a16:creationId xmlns:a16="http://schemas.microsoft.com/office/drawing/2014/main" xmlns="" id="{1450BB7D-F9FB-4ADD-BBDE-18DE563205CA}"/>
              </a:ext>
            </a:extLst>
          </p:cNvPr>
          <p:cNvSpPr txBox="1">
            <a:spLocks/>
          </p:cNvSpPr>
          <p:nvPr/>
        </p:nvSpPr>
        <p:spPr>
          <a:xfrm>
            <a:off x="3657600" y="6508750"/>
            <a:ext cx="2133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100" kern="1200">
                <a:solidFill>
                  <a:srgbClr val="949C9D"/>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7209025A-EA80-164B-A95B-D8212A632042}" type="slidenum">
              <a:rPr lang="en-US" smtClean="0"/>
              <a:pPr/>
              <a:t>8</a:t>
            </a:fld>
            <a:endParaRPr lang="en-US" dirty="0"/>
          </a:p>
        </p:txBody>
      </p:sp>
    </p:spTree>
    <p:extLst>
      <p:ext uri="{BB962C8B-B14F-4D97-AF65-F5344CB8AC3E}">
        <p14:creationId xmlns:p14="http://schemas.microsoft.com/office/powerpoint/2010/main" val="201807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D4A30E31-B639-4646-9FB9-D7158EE5B3DE}"/>
              </a:ext>
            </a:extLst>
          </p:cNvPr>
          <p:cNvSpPr>
            <a:spLocks noGrp="1"/>
          </p:cNvSpPr>
          <p:nvPr>
            <p:ph idx="1"/>
          </p:nvPr>
        </p:nvSpPr>
        <p:spPr>
          <a:xfrm>
            <a:off x="457200" y="1046205"/>
            <a:ext cx="8229600" cy="2773363"/>
          </a:xfrm>
        </p:spPr>
        <p:txBody>
          <a:bodyPr/>
          <a:lstStyle/>
          <a:p>
            <a:pPr marL="0" indent="0">
              <a:buNone/>
            </a:pPr>
            <a:r>
              <a:rPr lang="en-US" dirty="0"/>
              <a:t>1) Expanded Membership </a:t>
            </a:r>
          </a:p>
          <a:p>
            <a:pPr lvl="1"/>
            <a:r>
              <a:rPr lang="en-US" dirty="0"/>
              <a:t>The NBAC continues to be an active committee and major expansionary driver within the NIEM Program, gaining momentum in the establishment of new domains and increased adoption across the whole of government. </a:t>
            </a:r>
          </a:p>
          <a:p>
            <a:pPr lvl="1"/>
            <a:r>
              <a:rPr lang="en-US" dirty="0"/>
              <a:t>Moving forward, NBAC intends to emphasize outreach and continued program expansion with plans to refresh the stewardship and management of stagnant domains and further expand international participation and utilization. </a:t>
            </a:r>
          </a:p>
          <a:p>
            <a:pPr lvl="1"/>
            <a:r>
              <a:rPr lang="en-US" dirty="0"/>
              <a:t>The International Tiger Team will fulfill this guidance with identification of potential new members (global) and offers of opportunity for participation, collaboration and technical assistance. </a:t>
            </a:r>
          </a:p>
          <a:p>
            <a:pPr marL="0" indent="0">
              <a:buNone/>
            </a:pPr>
            <a:endParaRPr lang="en-US" dirty="0"/>
          </a:p>
        </p:txBody>
      </p:sp>
      <p:sp>
        <p:nvSpPr>
          <p:cNvPr id="5" name="Title 4">
            <a:extLst>
              <a:ext uri="{FF2B5EF4-FFF2-40B4-BE49-F238E27FC236}">
                <a16:creationId xmlns:a16="http://schemas.microsoft.com/office/drawing/2014/main" xmlns="" id="{7BD1F56D-6DCB-4CDE-8085-65EEFD5BDD53}"/>
              </a:ext>
            </a:extLst>
          </p:cNvPr>
          <p:cNvSpPr>
            <a:spLocks noGrp="1"/>
          </p:cNvSpPr>
          <p:nvPr>
            <p:ph type="title"/>
          </p:nvPr>
        </p:nvSpPr>
        <p:spPr/>
        <p:txBody>
          <a:bodyPr/>
          <a:lstStyle/>
          <a:p>
            <a:r>
              <a:rPr lang="en-US" dirty="0"/>
              <a:t>2018 INT’L TT PRIORITIES</a:t>
            </a:r>
          </a:p>
        </p:txBody>
      </p:sp>
      <p:pic>
        <p:nvPicPr>
          <p:cNvPr id="3" name="Picture 2">
            <a:extLst>
              <a:ext uri="{FF2B5EF4-FFF2-40B4-BE49-F238E27FC236}">
                <a16:creationId xmlns:a16="http://schemas.microsoft.com/office/drawing/2014/main" xmlns="" id="{DECDF0ED-B5C5-48FB-8574-478F2C474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3581400"/>
            <a:ext cx="3990110" cy="2743200"/>
          </a:xfrm>
          <a:prstGeom prst="rect">
            <a:avLst/>
          </a:prstGeom>
        </p:spPr>
      </p:pic>
      <p:sp>
        <p:nvSpPr>
          <p:cNvPr id="7" name="Slide Number Placeholder 3">
            <a:extLst>
              <a:ext uri="{FF2B5EF4-FFF2-40B4-BE49-F238E27FC236}">
                <a16:creationId xmlns:a16="http://schemas.microsoft.com/office/drawing/2014/main" xmlns="" id="{84FDD351-9B5F-4E22-944A-1B66A8D76C21}"/>
              </a:ext>
            </a:extLst>
          </p:cNvPr>
          <p:cNvSpPr txBox="1">
            <a:spLocks/>
          </p:cNvSpPr>
          <p:nvPr/>
        </p:nvSpPr>
        <p:spPr>
          <a:xfrm>
            <a:off x="3657600" y="6508750"/>
            <a:ext cx="21336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100" kern="1200">
                <a:solidFill>
                  <a:srgbClr val="949C9D"/>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a:lstStyle>
          <a:p>
            <a:fld id="{7209025A-EA80-164B-A95B-D8212A632042}" type="slidenum">
              <a:rPr lang="en-US" smtClean="0"/>
              <a:pPr/>
              <a:t>9</a:t>
            </a:fld>
            <a:endParaRPr lang="en-US" dirty="0"/>
          </a:p>
        </p:txBody>
      </p:sp>
    </p:spTree>
    <p:extLst>
      <p:ext uri="{BB962C8B-B14F-4D97-AF65-F5344CB8AC3E}">
        <p14:creationId xmlns:p14="http://schemas.microsoft.com/office/powerpoint/2010/main" val="2354573307"/>
      </p:ext>
    </p:extLst>
  </p:cSld>
  <p:clrMapOvr>
    <a:masterClrMapping/>
  </p:clrMapOvr>
</p:sld>
</file>

<file path=ppt/theme/theme1.xml><?xml version="1.0" encoding="utf-8"?>
<a:theme xmlns:a="http://schemas.openxmlformats.org/drawingml/2006/main" name="NIEM Course Theme">
  <a:themeElements>
    <a:clrScheme name="Custom 15">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0085BB"/>
      </a:hlink>
      <a:folHlink>
        <a:srgbClr val="4066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1_NIEM Course Theme">
  <a:themeElements>
    <a:clrScheme name="Course Blue">
      <a:dk1>
        <a:srgbClr val="000000"/>
      </a:dk1>
      <a:lt1>
        <a:srgbClr val="FFFFFF"/>
      </a:lt1>
      <a:dk2>
        <a:srgbClr val="4066B2"/>
      </a:dk2>
      <a:lt2>
        <a:srgbClr val="000066"/>
      </a:lt2>
      <a:accent1>
        <a:srgbClr val="003399"/>
      </a:accent1>
      <a:accent2>
        <a:srgbClr val="8099CC"/>
      </a:accent2>
      <a:accent3>
        <a:srgbClr val="FFFFFF"/>
      </a:accent3>
      <a:accent4>
        <a:srgbClr val="000000"/>
      </a:accent4>
      <a:accent5>
        <a:srgbClr val="AAADCA"/>
      </a:accent5>
      <a:accent6>
        <a:srgbClr val="738AB9"/>
      </a:accent6>
      <a:hlink>
        <a:srgbClr val="80CCCC"/>
      </a:hlink>
      <a:folHlink>
        <a:srgbClr val="4066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b="1" dirty="0" smtClean="0">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120636</TotalTime>
  <Words>1010</Words>
  <Application>Microsoft Macintosh PowerPoint</Application>
  <PresentationFormat>Letter Paper (8.5x11 in)</PresentationFormat>
  <Paragraphs>148</Paragraphs>
  <Slides>14</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Calibri</vt:lpstr>
      <vt:lpstr>Tw Cen MT</vt:lpstr>
      <vt:lpstr>Wingdings</vt:lpstr>
      <vt:lpstr>Wingdings 2</vt:lpstr>
      <vt:lpstr>Arial</vt:lpstr>
      <vt:lpstr>NIEM Course Theme</vt:lpstr>
      <vt:lpstr>1_NIEM Course Theme</vt:lpstr>
      <vt:lpstr>PowerPoint Presentation</vt:lpstr>
      <vt:lpstr>THE NIEM DOMAIN SYSTEM</vt:lpstr>
      <vt:lpstr>PowerPoint Presentation</vt:lpstr>
      <vt:lpstr>BIOMETRICS DOMAIN ENGAGEMENT</vt:lpstr>
      <vt:lpstr>EMERGENCY MANAGEMENT DOMAIN</vt:lpstr>
      <vt:lpstr>PowerPoint Presentation</vt:lpstr>
      <vt:lpstr>EM DOMAIN TECHNICAL SERVICES</vt:lpstr>
      <vt:lpstr>2017 NIEM INTERNATIONALIZATION</vt:lpstr>
      <vt:lpstr>2018 INT’L TT PRIORITIES</vt:lpstr>
      <vt:lpstr>2018 INT’L TT PRIORITIES</vt:lpstr>
      <vt:lpstr>2018 INT’L TT PRIORITIES</vt:lpstr>
      <vt:lpstr>NBAC STRATEGIC ROADMAP</vt:lpstr>
      <vt:lpstr>CONTACT</vt:lpstr>
      <vt:lpstr>PowerPoint Presentation</vt:lpstr>
    </vt:vector>
  </TitlesOfParts>
  <Manager>Self</Manager>
  <Company>CSE Corp</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 Domain Slides</dc:title>
  <dc:creator>Kamran Atri</dc:creator>
  <cp:lastModifiedBy>lain.mcneill@hisdi.com</cp:lastModifiedBy>
  <cp:revision>6620</cp:revision>
  <cp:lastPrinted>2015-11-16T19:49:24Z</cp:lastPrinted>
  <dcterms:created xsi:type="dcterms:W3CDTF">2009-03-17T18:28:54Z</dcterms:created>
  <dcterms:modified xsi:type="dcterms:W3CDTF">2017-12-12T03:02:04Z</dcterms:modified>
</cp:coreProperties>
</file>